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70" r:id="rId1"/>
  </p:sldMasterIdLst>
  <p:sldIdLst>
    <p:sldId id="256" r:id="rId2"/>
    <p:sldId id="259" r:id="rId3"/>
    <p:sldId id="267" r:id="rId4"/>
    <p:sldId id="260" r:id="rId5"/>
    <p:sldId id="258" r:id="rId6"/>
    <p:sldId id="262" r:id="rId7"/>
    <p:sldId id="263" r:id="rId8"/>
    <p:sldId id="264" r:id="rId9"/>
    <p:sldId id="265" r:id="rId10"/>
    <p:sldId id="261"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9" name="Picture 8" descr="H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smtClean="0"/>
              <a:pPr/>
              <a:t>3/17/2022</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smtClean="0"/>
              <a:pPr/>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534297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2647F38-B617-4D2F-AE0A-013F0C4D2C57}" type="datetimeFigureOut">
              <a:rPr lang="en-US" smtClean="0"/>
              <a:t>3/17/2022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97799C9-84D9-46D2-A11E-BCF8A720529D}" type="slidenum">
              <a:rPr lang="en-US" smtClean="0"/>
              <a:t>‹#›</a:t>
            </a:fld>
            <a:endParaRPr lang="en-US" dirty="0"/>
          </a:p>
        </p:txBody>
      </p:sp>
    </p:spTree>
    <p:extLst>
      <p:ext uri="{BB962C8B-B14F-4D97-AF65-F5344CB8AC3E}">
        <p14:creationId xmlns:p14="http://schemas.microsoft.com/office/powerpoint/2010/main" val="9316853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3/17/2022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00298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smtClean="0"/>
              <a:t>3/17/2022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smtClean="0"/>
              <a:t>‹#›</a:t>
            </a:fld>
            <a:endParaRPr lang="en-US" dirty="0"/>
          </a:p>
        </p:txBody>
      </p:sp>
    </p:spTree>
    <p:extLst>
      <p:ext uri="{BB962C8B-B14F-4D97-AF65-F5344CB8AC3E}">
        <p14:creationId xmlns:p14="http://schemas.microsoft.com/office/powerpoint/2010/main" val="22786445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3/17/2022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560989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3/17/2022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925277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3/17/2022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979708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3/17/2022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45445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3/17/2022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002058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3/17/2022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873515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3/17/2022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564629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3/17/2022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1493191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3/17/2022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723667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4"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3/17/2022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200224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1"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3/17/2022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922922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3/17/2022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0098486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3/17/2022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039053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HD-PanelContent-GrommetsCombined.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smtClean="0"/>
              <a:pPr/>
              <a:t>3/17/2022</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68185143"/>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 id="214748368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https://youtu.be/42jb6PopZCI" TargetMode="External"/><Relationship Id="rId2" Type="http://schemas.openxmlformats.org/officeDocument/2006/relationships/slideLayout" Target="../slideLayouts/slideLayout7.xml"/><Relationship Id="rId1" Type="http://schemas.openxmlformats.org/officeDocument/2006/relationships/video" Target="https://www.youtube.com/embed/42jb6PopZCI" TargetMode="External"/><Relationship Id="rId4" Type="http://schemas.openxmlformats.org/officeDocument/2006/relationships/image" Target="../media/image9.jpeg"/></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www.youtube.com/channel/UC7sW4j8p7k9D_qRRMUsGqyw" TargetMode="Externa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slide" Target="slide11.xml"/><Relationship Id="rId2" Type="http://schemas.openxmlformats.org/officeDocument/2006/relationships/hyperlink" Target="https://home.oxfordowl.co.uk/english/primary-english-year-1-age-5-6/" TargetMode="External"/><Relationship Id="rId1" Type="http://schemas.openxmlformats.org/officeDocument/2006/relationships/slideLayout" Target="../slideLayouts/slideLayout7.xml"/><Relationship Id="rId5" Type="http://schemas.openxmlformats.org/officeDocument/2006/relationships/hyperlink" Target="https://www.phonicsplay.co.uk/" TargetMode="External"/><Relationship Id="rId4" Type="http://schemas.openxmlformats.org/officeDocument/2006/relationships/hyperlink" Target="https://home.oxfordowl.co.uk/at-school/primary-school-assessment-tests/year-1-phonics-screening-chec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7F8A71-3899-40F3-AEBB-C16E3701FD50}"/>
              </a:ext>
            </a:extLst>
          </p:cNvPr>
          <p:cNvSpPr>
            <a:spLocks noGrp="1"/>
          </p:cNvSpPr>
          <p:nvPr>
            <p:ph type="ctrTitle"/>
          </p:nvPr>
        </p:nvSpPr>
        <p:spPr/>
        <p:txBody>
          <a:bodyPr/>
          <a:lstStyle/>
          <a:p>
            <a:r>
              <a:rPr lang="en-GB" dirty="0">
                <a:latin typeface="Arial" panose="020B0604020202020204" pitchFamily="34" charset="0"/>
                <a:cs typeface="Arial" panose="020B0604020202020204" pitchFamily="34" charset="0"/>
              </a:rPr>
              <a:t>Year 1 Phonics Screening Check</a:t>
            </a:r>
          </a:p>
        </p:txBody>
      </p:sp>
      <p:sp>
        <p:nvSpPr>
          <p:cNvPr id="3" name="Subtitle 2">
            <a:extLst>
              <a:ext uri="{FF2B5EF4-FFF2-40B4-BE49-F238E27FC236}">
                <a16:creationId xmlns:a16="http://schemas.microsoft.com/office/drawing/2014/main" id="{AF8ED6E8-1C6D-416C-87D5-AC9B404947AF}"/>
              </a:ext>
            </a:extLst>
          </p:cNvPr>
          <p:cNvSpPr>
            <a:spLocks noGrp="1"/>
          </p:cNvSpPr>
          <p:nvPr>
            <p:ph type="subTitle" idx="1"/>
          </p:nvPr>
        </p:nvSpPr>
        <p:spPr/>
        <p:txBody>
          <a:bodyPr/>
          <a:lstStyle/>
          <a:p>
            <a:endParaRPr lang="en-GB" dirty="0"/>
          </a:p>
        </p:txBody>
      </p:sp>
      <p:pic>
        <p:nvPicPr>
          <p:cNvPr id="4" name="Picture 3">
            <a:extLst>
              <a:ext uri="{FF2B5EF4-FFF2-40B4-BE49-F238E27FC236}">
                <a16:creationId xmlns:a16="http://schemas.microsoft.com/office/drawing/2014/main" id="{3D4AC40F-032F-4723-95FF-270CDE056713}"/>
              </a:ext>
            </a:extLst>
          </p:cNvPr>
          <p:cNvPicPr>
            <a:picLocks noChangeAspect="1"/>
          </p:cNvPicPr>
          <p:nvPr/>
        </p:nvPicPr>
        <p:blipFill>
          <a:blip r:embed="rId2"/>
          <a:stretch>
            <a:fillRect/>
          </a:stretch>
        </p:blipFill>
        <p:spPr>
          <a:xfrm>
            <a:off x="4600575" y="3562898"/>
            <a:ext cx="2990850" cy="1428750"/>
          </a:xfrm>
          <a:prstGeom prst="rect">
            <a:avLst/>
          </a:prstGeom>
        </p:spPr>
      </p:pic>
      <p:pic>
        <p:nvPicPr>
          <p:cNvPr id="5" name="Picture 4">
            <a:extLst>
              <a:ext uri="{FF2B5EF4-FFF2-40B4-BE49-F238E27FC236}">
                <a16:creationId xmlns:a16="http://schemas.microsoft.com/office/drawing/2014/main" id="{921B4F33-6255-48C5-8A1D-CC6050E608D4}"/>
              </a:ext>
            </a:extLst>
          </p:cNvPr>
          <p:cNvPicPr>
            <a:picLocks noChangeAspect="1"/>
          </p:cNvPicPr>
          <p:nvPr/>
        </p:nvPicPr>
        <p:blipFill rotWithShape="1">
          <a:blip r:embed="rId3"/>
          <a:srcRect l="7334"/>
          <a:stretch/>
        </p:blipFill>
        <p:spPr>
          <a:xfrm>
            <a:off x="119270" y="112436"/>
            <a:ext cx="2040833" cy="2246987"/>
          </a:xfrm>
          <a:prstGeom prst="rect">
            <a:avLst/>
          </a:prstGeom>
        </p:spPr>
      </p:pic>
      <p:pic>
        <p:nvPicPr>
          <p:cNvPr id="6" name="Picture 5">
            <a:extLst>
              <a:ext uri="{FF2B5EF4-FFF2-40B4-BE49-F238E27FC236}">
                <a16:creationId xmlns:a16="http://schemas.microsoft.com/office/drawing/2014/main" id="{46EB7C60-3497-40C4-84D6-22826F1DB233}"/>
              </a:ext>
            </a:extLst>
          </p:cNvPr>
          <p:cNvPicPr>
            <a:picLocks noChangeAspect="1"/>
          </p:cNvPicPr>
          <p:nvPr/>
        </p:nvPicPr>
        <p:blipFill>
          <a:blip r:embed="rId4"/>
          <a:stretch>
            <a:fillRect/>
          </a:stretch>
        </p:blipFill>
        <p:spPr>
          <a:xfrm>
            <a:off x="2160103" y="112435"/>
            <a:ext cx="9210305" cy="881477"/>
          </a:xfrm>
          <a:prstGeom prst="rect">
            <a:avLst/>
          </a:prstGeom>
        </p:spPr>
      </p:pic>
    </p:spTree>
    <p:extLst>
      <p:ext uri="{BB962C8B-B14F-4D97-AF65-F5344CB8AC3E}">
        <p14:creationId xmlns:p14="http://schemas.microsoft.com/office/powerpoint/2010/main" val="22746156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C4A3968-9115-4530-A95D-A1813CD90B56}"/>
              </a:ext>
            </a:extLst>
          </p:cNvPr>
          <p:cNvSpPr/>
          <p:nvPr/>
        </p:nvSpPr>
        <p:spPr>
          <a:xfrm>
            <a:off x="901147" y="689789"/>
            <a:ext cx="10614991" cy="3016210"/>
          </a:xfrm>
          <a:prstGeom prst="rect">
            <a:avLst/>
          </a:prstGeom>
        </p:spPr>
        <p:txBody>
          <a:bodyPr wrap="square">
            <a:spAutoFit/>
          </a:bodyPr>
          <a:lstStyle/>
          <a:p>
            <a:pPr algn="ctr"/>
            <a:r>
              <a:rPr lang="en-GB" altLang="en-US" sz="2800" u="sng" dirty="0">
                <a:latin typeface="Arial" panose="020B0604020202020204" pitchFamily="34" charset="0"/>
                <a:cs typeface="Arial" panose="020B0604020202020204" pitchFamily="34" charset="0"/>
              </a:rPr>
              <a:t>What is Phonics and why do we teach it?</a:t>
            </a:r>
          </a:p>
          <a:p>
            <a:pPr algn="ctr"/>
            <a:endParaRPr lang="en-GB" altLang="en-US" u="sng" dirty="0">
              <a:latin typeface="Arial" panose="020B0604020202020204" pitchFamily="34" charset="0"/>
              <a:cs typeface="Arial" panose="020B0604020202020204" pitchFamily="34" charset="0"/>
            </a:endParaRPr>
          </a:p>
          <a:p>
            <a:pPr algn="just"/>
            <a:r>
              <a:rPr lang="en-GB" altLang="en-US" dirty="0">
                <a:latin typeface="Arial" panose="020B0604020202020204" pitchFamily="34" charset="0"/>
                <a:cs typeface="Arial" panose="020B0604020202020204" pitchFamily="34" charset="0"/>
              </a:rPr>
              <a:t>The evidence is clear that the teaching of systematic synthetic phonics is the most effective way of teaching young children to read, particularly for those at risk of having problems with reading. Unless children have learned to read, </a:t>
            </a:r>
            <a:r>
              <a:rPr lang="en-GB" altLang="en-US" b="1" dirty="0">
                <a:solidFill>
                  <a:srgbClr val="FF0000"/>
                </a:solidFill>
                <a:latin typeface="Arial" panose="020B0604020202020204" pitchFamily="34" charset="0"/>
                <a:cs typeface="Arial" panose="020B0604020202020204" pitchFamily="34" charset="0"/>
              </a:rPr>
              <a:t>the rest of the curriculum is a secret garden to which they will never enjoy access</a:t>
            </a:r>
            <a:r>
              <a:rPr lang="en-GB" altLang="en-US" dirty="0">
                <a:solidFill>
                  <a:srgbClr val="FF0000"/>
                </a:solidFill>
                <a:latin typeface="Arial" panose="020B0604020202020204" pitchFamily="34" charset="0"/>
                <a:cs typeface="Arial" panose="020B0604020202020204" pitchFamily="34" charset="0"/>
              </a:rPr>
              <a:t>. </a:t>
            </a:r>
          </a:p>
          <a:p>
            <a:pPr algn="just"/>
            <a:endParaRPr lang="en-GB" altLang="en-US" dirty="0">
              <a:latin typeface="Arial" panose="020B0604020202020204" pitchFamily="34" charset="0"/>
              <a:cs typeface="Arial" panose="020B0604020202020204" pitchFamily="34" charset="0"/>
            </a:endParaRPr>
          </a:p>
          <a:p>
            <a:pPr algn="just"/>
            <a:r>
              <a:rPr lang="en-GB" altLang="en-US" b="1" dirty="0">
                <a:latin typeface="Arial" panose="020B0604020202020204" pitchFamily="34" charset="0"/>
                <a:cs typeface="Arial" panose="020B0604020202020204" pitchFamily="34" charset="0"/>
              </a:rPr>
              <a:t>The Importance of Teaching : The Schools White Paper 2010 </a:t>
            </a:r>
          </a:p>
          <a:p>
            <a:pPr algn="just"/>
            <a:endParaRPr lang="en-GB" altLang="en-US" b="1" dirty="0">
              <a:latin typeface="Arial" panose="020B0604020202020204" pitchFamily="34" charset="0"/>
              <a:cs typeface="Arial" panose="020B0604020202020204" pitchFamily="34" charset="0"/>
            </a:endParaRPr>
          </a:p>
          <a:p>
            <a:pPr algn="just"/>
            <a:endParaRPr lang="en-GB" altLang="en-US" b="1" dirty="0">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F0744970-B5AD-4D32-A17D-07F05EBBE3FF}"/>
              </a:ext>
            </a:extLst>
          </p:cNvPr>
          <p:cNvPicPr>
            <a:picLocks noChangeAspect="1"/>
          </p:cNvPicPr>
          <p:nvPr/>
        </p:nvPicPr>
        <p:blipFill>
          <a:blip r:embed="rId2"/>
          <a:stretch>
            <a:fillRect/>
          </a:stretch>
        </p:blipFill>
        <p:spPr>
          <a:xfrm>
            <a:off x="3167271" y="3236108"/>
            <a:ext cx="5486192" cy="2850368"/>
          </a:xfrm>
          <a:prstGeom prst="rect">
            <a:avLst/>
          </a:prstGeom>
        </p:spPr>
      </p:pic>
    </p:spTree>
    <p:extLst>
      <p:ext uri="{BB962C8B-B14F-4D97-AF65-F5344CB8AC3E}">
        <p14:creationId xmlns:p14="http://schemas.microsoft.com/office/powerpoint/2010/main" val="22977531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4A3516F-AAC6-4263-B6C7-9E744C1460DA}"/>
              </a:ext>
            </a:extLst>
          </p:cNvPr>
          <p:cNvSpPr/>
          <p:nvPr/>
        </p:nvSpPr>
        <p:spPr>
          <a:xfrm>
            <a:off x="4060447" y="5470699"/>
            <a:ext cx="4841390" cy="954107"/>
          </a:xfrm>
          <a:prstGeom prst="rect">
            <a:avLst/>
          </a:prstGeom>
        </p:spPr>
        <p:txBody>
          <a:bodyPr wrap="none">
            <a:spAutoFit/>
          </a:bodyPr>
          <a:lstStyle/>
          <a:p>
            <a:r>
              <a:rPr lang="en-GB" sz="2800" dirty="0">
                <a:latin typeface="Arial" panose="020B0604020202020204" pitchFamily="34" charset="0"/>
                <a:cs typeface="Arial" panose="020B0604020202020204" pitchFamily="34" charset="0"/>
                <a:hlinkClick r:id="rId3"/>
              </a:rPr>
              <a:t>https://youtu.be/42jb6PopZCI</a:t>
            </a:r>
            <a:endParaRPr lang="en-GB" sz="2800" dirty="0">
              <a:latin typeface="Arial" panose="020B0604020202020204" pitchFamily="34" charset="0"/>
              <a:cs typeface="Arial" panose="020B0604020202020204" pitchFamily="34" charset="0"/>
            </a:endParaRPr>
          </a:p>
          <a:p>
            <a:endParaRPr lang="en-GB" sz="2800" dirty="0">
              <a:latin typeface="Arial" panose="020B0604020202020204" pitchFamily="34" charset="0"/>
              <a:cs typeface="Arial" panose="020B0604020202020204" pitchFamily="34" charset="0"/>
            </a:endParaRPr>
          </a:p>
        </p:txBody>
      </p:sp>
      <p:pic>
        <p:nvPicPr>
          <p:cNvPr id="4" name="Online Media 3" title="What is phonics? | Oxford Owl">
            <a:hlinkClick r:id="" action="ppaction://media"/>
            <a:extLst>
              <a:ext uri="{FF2B5EF4-FFF2-40B4-BE49-F238E27FC236}">
                <a16:creationId xmlns:a16="http://schemas.microsoft.com/office/drawing/2014/main" id="{6A5261C0-9302-4366-9C90-B902E353BE84}"/>
              </a:ext>
            </a:extLst>
          </p:cNvPr>
          <p:cNvPicPr>
            <a:picLocks noRot="1" noChangeAspect="1"/>
          </p:cNvPicPr>
          <p:nvPr>
            <a:videoFile r:link="rId1"/>
          </p:nvPr>
        </p:nvPicPr>
        <p:blipFill>
          <a:blip r:embed="rId4"/>
          <a:stretch>
            <a:fillRect/>
          </a:stretch>
        </p:blipFill>
        <p:spPr>
          <a:xfrm>
            <a:off x="3169970" y="1742453"/>
            <a:ext cx="5996609" cy="3373093"/>
          </a:xfrm>
          <a:prstGeom prst="rect">
            <a:avLst/>
          </a:prstGeom>
        </p:spPr>
      </p:pic>
      <p:sp>
        <p:nvSpPr>
          <p:cNvPr id="5" name="Rectangle 4">
            <a:extLst>
              <a:ext uri="{FF2B5EF4-FFF2-40B4-BE49-F238E27FC236}">
                <a16:creationId xmlns:a16="http://schemas.microsoft.com/office/drawing/2014/main" id="{A6429CEB-AE1B-4CE0-BBDC-63D8D33AB43E}"/>
              </a:ext>
            </a:extLst>
          </p:cNvPr>
          <p:cNvSpPr/>
          <p:nvPr/>
        </p:nvSpPr>
        <p:spPr>
          <a:xfrm>
            <a:off x="873421" y="691078"/>
            <a:ext cx="10589709" cy="1384995"/>
          </a:xfrm>
          <a:prstGeom prst="rect">
            <a:avLst/>
          </a:prstGeom>
        </p:spPr>
        <p:txBody>
          <a:bodyPr wrap="square">
            <a:spAutoFit/>
          </a:bodyPr>
          <a:lstStyle/>
          <a:p>
            <a:pPr fontAlgn="base"/>
            <a:r>
              <a:rPr lang="en-GB" sz="2400" b="1" dirty="0">
                <a:solidFill>
                  <a:schemeClr val="accent5">
                    <a:lumMod val="75000"/>
                  </a:schemeClr>
                </a:solidFill>
                <a:latin typeface="Arial" panose="020B0604020202020204" pitchFamily="34" charset="0"/>
                <a:cs typeface="Arial" panose="020B0604020202020204" pitchFamily="34" charset="0"/>
              </a:rPr>
              <a:t>Watch this fun animation to find out about phonics and understand the key aspects of learning to read using phonics.</a:t>
            </a:r>
          </a:p>
          <a:p>
            <a:br>
              <a:rPr lang="en-GB" dirty="0">
                <a:solidFill>
                  <a:schemeClr val="accent5">
                    <a:lumMod val="75000"/>
                  </a:schemeClr>
                </a:solidFill>
                <a:latin typeface="Arial" panose="020B0604020202020204" pitchFamily="34" charset="0"/>
                <a:cs typeface="Arial" panose="020B0604020202020204" pitchFamily="34" charset="0"/>
              </a:rPr>
            </a:br>
            <a:endParaRPr lang="en-GB" b="1" u="sng" dirty="0">
              <a:solidFill>
                <a:schemeClr val="accent5">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33872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66032901-66A6-49AE-BC83-7D079194D62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249" b="11531"/>
          <a:stretch/>
        </p:blipFill>
        <p:spPr bwMode="auto">
          <a:xfrm>
            <a:off x="2980774" y="679174"/>
            <a:ext cx="8497888" cy="54996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a:extLst>
              <a:ext uri="{FF2B5EF4-FFF2-40B4-BE49-F238E27FC236}">
                <a16:creationId xmlns:a16="http://schemas.microsoft.com/office/drawing/2014/main" id="{9D1B9128-0362-486E-A10D-D6AFBC2E7176}"/>
              </a:ext>
            </a:extLst>
          </p:cNvPr>
          <p:cNvSpPr txBox="1"/>
          <p:nvPr/>
        </p:nvSpPr>
        <p:spPr>
          <a:xfrm>
            <a:off x="887896" y="1842052"/>
            <a:ext cx="1974574" cy="1815882"/>
          </a:xfrm>
          <a:prstGeom prst="rect">
            <a:avLst/>
          </a:prstGeom>
          <a:noFill/>
        </p:spPr>
        <p:txBody>
          <a:bodyPr wrap="square" rtlCol="0">
            <a:spAutoFit/>
          </a:bodyPr>
          <a:lstStyle/>
          <a:p>
            <a:r>
              <a:rPr lang="en-GB" sz="2800" dirty="0">
                <a:solidFill>
                  <a:schemeClr val="accent5">
                    <a:lumMod val="75000"/>
                  </a:schemeClr>
                </a:solidFill>
                <a:latin typeface="Arial" panose="020B0604020202020204" pitchFamily="34" charset="0"/>
                <a:cs typeface="Arial" panose="020B0604020202020204" pitchFamily="34" charset="0"/>
              </a:rPr>
              <a:t>The 44 sounds of the English Language</a:t>
            </a:r>
          </a:p>
        </p:txBody>
      </p:sp>
    </p:spTree>
    <p:extLst>
      <p:ext uri="{BB962C8B-B14F-4D97-AF65-F5344CB8AC3E}">
        <p14:creationId xmlns:p14="http://schemas.microsoft.com/office/powerpoint/2010/main" val="35156278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C5C1756-34E0-42F3-9E1C-7F5D96B9CB4C}"/>
              </a:ext>
            </a:extLst>
          </p:cNvPr>
          <p:cNvSpPr txBox="1"/>
          <p:nvPr/>
        </p:nvSpPr>
        <p:spPr>
          <a:xfrm>
            <a:off x="808383" y="781877"/>
            <a:ext cx="10561981" cy="5262979"/>
          </a:xfrm>
          <a:prstGeom prst="rect">
            <a:avLst/>
          </a:prstGeom>
          <a:noFill/>
        </p:spPr>
        <p:txBody>
          <a:bodyPr wrap="square" rtlCol="0">
            <a:spAutoFit/>
          </a:bodyPr>
          <a:lstStyle/>
          <a:p>
            <a:pPr algn="ctr"/>
            <a:r>
              <a:rPr lang="en-GB" sz="2800" b="1" u="sng" dirty="0">
                <a:solidFill>
                  <a:schemeClr val="accent6">
                    <a:lumMod val="50000"/>
                  </a:schemeClr>
                </a:solidFill>
                <a:latin typeface="Arial" panose="020B0604020202020204" pitchFamily="34" charset="0"/>
                <a:cs typeface="Arial" panose="020B0604020202020204" pitchFamily="34" charset="0"/>
              </a:rPr>
              <a:t>What is The Phonics Screening Check? </a:t>
            </a:r>
          </a:p>
          <a:p>
            <a:endParaRPr lang="en-GB" sz="2800" dirty="0">
              <a:latin typeface="Arial" panose="020B0604020202020204" pitchFamily="34" charset="0"/>
              <a:cs typeface="Arial" panose="020B0604020202020204" pitchFamily="34" charset="0"/>
            </a:endParaRPr>
          </a:p>
          <a:p>
            <a:r>
              <a:rPr lang="en-GB" sz="2800" dirty="0">
                <a:solidFill>
                  <a:schemeClr val="accent6">
                    <a:lumMod val="75000"/>
                  </a:schemeClr>
                </a:solidFill>
                <a:latin typeface="Arial" panose="020B0604020202020204" pitchFamily="34" charset="0"/>
                <a:cs typeface="Arial" panose="020B0604020202020204" pitchFamily="34" charset="0"/>
              </a:rPr>
              <a:t>Children in Year 1 throughout the country will all be taking part in a phonics screening check during the same week in June. Children in Year 2 will also take the check if they did not achieve the required result when in Year 1, or if they have not taken the test before. </a:t>
            </a:r>
          </a:p>
          <a:p>
            <a:endParaRPr lang="en-GB" sz="2800" dirty="0">
              <a:solidFill>
                <a:schemeClr val="accent6">
                  <a:lumMod val="75000"/>
                </a:schemeClr>
              </a:solidFill>
              <a:latin typeface="Arial" panose="020B0604020202020204" pitchFamily="34" charset="0"/>
              <a:cs typeface="Arial" panose="020B0604020202020204" pitchFamily="34" charset="0"/>
            </a:endParaRPr>
          </a:p>
          <a:p>
            <a:r>
              <a:rPr lang="en-GB" sz="2800" dirty="0">
                <a:solidFill>
                  <a:schemeClr val="accent6">
                    <a:lumMod val="75000"/>
                  </a:schemeClr>
                </a:solidFill>
                <a:latin typeface="Arial" panose="020B0604020202020204" pitchFamily="34" charset="0"/>
                <a:cs typeface="Arial" panose="020B0604020202020204" pitchFamily="34" charset="0"/>
              </a:rPr>
              <a:t>The phonics screening check is designed to </a:t>
            </a:r>
          </a:p>
          <a:p>
            <a:r>
              <a:rPr lang="en-GB" sz="2800" dirty="0">
                <a:solidFill>
                  <a:schemeClr val="accent6">
                    <a:lumMod val="75000"/>
                  </a:schemeClr>
                </a:solidFill>
                <a:latin typeface="Arial" panose="020B0604020202020204" pitchFamily="34" charset="0"/>
                <a:cs typeface="Arial" panose="020B0604020202020204" pitchFamily="34" charset="0"/>
              </a:rPr>
              <a:t>confirm whether individual children have learnt </a:t>
            </a:r>
          </a:p>
          <a:p>
            <a:r>
              <a:rPr lang="en-GB" sz="2800" dirty="0">
                <a:solidFill>
                  <a:schemeClr val="accent6">
                    <a:lumMod val="75000"/>
                  </a:schemeClr>
                </a:solidFill>
                <a:latin typeface="Arial" panose="020B0604020202020204" pitchFamily="34" charset="0"/>
                <a:cs typeface="Arial" panose="020B0604020202020204" pitchFamily="34" charset="0"/>
              </a:rPr>
              <a:t>sufficient phonic decoding and blending skills to </a:t>
            </a:r>
          </a:p>
          <a:p>
            <a:r>
              <a:rPr lang="en-GB" sz="2800" dirty="0">
                <a:solidFill>
                  <a:schemeClr val="accent6">
                    <a:lumMod val="75000"/>
                  </a:schemeClr>
                </a:solidFill>
                <a:latin typeface="Arial" panose="020B0604020202020204" pitchFamily="34" charset="0"/>
                <a:cs typeface="Arial" panose="020B0604020202020204" pitchFamily="34" charset="0"/>
              </a:rPr>
              <a:t>an appropriate standard.  </a:t>
            </a:r>
          </a:p>
        </p:txBody>
      </p:sp>
      <p:pic>
        <p:nvPicPr>
          <p:cNvPr id="1028" name="Picture 4" descr="ADMT15001 - Phonics in Nature Cards | LDA Resources">
            <a:extLst>
              <a:ext uri="{FF2B5EF4-FFF2-40B4-BE49-F238E27FC236}">
                <a16:creationId xmlns:a16="http://schemas.microsoft.com/office/drawing/2014/main" id="{FE468B0A-05E7-42D7-A747-F3C6467FDD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64218" y="3429000"/>
            <a:ext cx="2806146" cy="2647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99813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7E83842-A708-40F1-A2D2-A78D54F62462}"/>
              </a:ext>
            </a:extLst>
          </p:cNvPr>
          <p:cNvSpPr txBox="1"/>
          <p:nvPr/>
        </p:nvSpPr>
        <p:spPr>
          <a:xfrm>
            <a:off x="808383" y="582067"/>
            <a:ext cx="10561981" cy="5693866"/>
          </a:xfrm>
          <a:prstGeom prst="rect">
            <a:avLst/>
          </a:prstGeom>
          <a:noFill/>
        </p:spPr>
        <p:txBody>
          <a:bodyPr wrap="square" rtlCol="0">
            <a:spAutoFit/>
          </a:bodyPr>
          <a:lstStyle/>
          <a:p>
            <a:pPr algn="ctr"/>
            <a:r>
              <a:rPr lang="en-GB" sz="2800" b="1" u="sng" dirty="0">
                <a:solidFill>
                  <a:schemeClr val="accent6">
                    <a:lumMod val="50000"/>
                  </a:schemeClr>
                </a:solidFill>
                <a:latin typeface="Arial" panose="020B0604020202020204" pitchFamily="34" charset="0"/>
                <a:cs typeface="Arial" panose="020B0604020202020204" pitchFamily="34" charset="0"/>
              </a:rPr>
              <a:t>What happens during the test? </a:t>
            </a:r>
          </a:p>
          <a:p>
            <a:endParaRPr lang="en-GB" sz="28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GB" sz="2800" dirty="0">
                <a:solidFill>
                  <a:schemeClr val="accent6">
                    <a:lumMod val="75000"/>
                  </a:schemeClr>
                </a:solidFill>
                <a:latin typeface="Arial" panose="020B0604020202020204" pitchFamily="34" charset="0"/>
                <a:cs typeface="Arial" panose="020B0604020202020204" pitchFamily="34" charset="0"/>
              </a:rPr>
              <a:t>The test contains 40 words.</a:t>
            </a:r>
            <a:endParaRPr lang="en-GB" sz="1000" dirty="0">
              <a:solidFill>
                <a:schemeClr val="accent6">
                  <a:lumMod val="75000"/>
                </a:schemeClr>
              </a:solidFill>
              <a:latin typeface="Arial" panose="020B0604020202020204" pitchFamily="34" charset="0"/>
              <a:cs typeface="Arial" panose="020B0604020202020204" pitchFamily="34" charset="0"/>
            </a:endParaRPr>
          </a:p>
          <a:p>
            <a:endParaRPr lang="en-GB" sz="2800" dirty="0">
              <a:solidFill>
                <a:schemeClr val="accent6">
                  <a:lumMod val="75000"/>
                </a:schemeClr>
              </a:solidFill>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GB" sz="2800" dirty="0">
                <a:solidFill>
                  <a:schemeClr val="accent6">
                    <a:lumMod val="75000"/>
                  </a:schemeClr>
                </a:solidFill>
                <a:latin typeface="Arial" panose="020B0604020202020204" pitchFamily="34" charset="0"/>
                <a:cs typeface="Arial" panose="020B0604020202020204" pitchFamily="34" charset="0"/>
              </a:rPr>
              <a:t>Each child will sit one to one with Mrs Kelsall or </a:t>
            </a:r>
          </a:p>
          <a:p>
            <a:r>
              <a:rPr lang="en-GB" sz="2800" dirty="0">
                <a:solidFill>
                  <a:schemeClr val="accent6">
                    <a:lumMod val="75000"/>
                  </a:schemeClr>
                </a:solidFill>
                <a:latin typeface="Arial" panose="020B0604020202020204" pitchFamily="34" charset="0"/>
                <a:cs typeface="Arial" panose="020B0604020202020204" pitchFamily="34" charset="0"/>
              </a:rPr>
              <a:t>     Mrs Jennings and read each word aloud.</a:t>
            </a:r>
            <a:endParaRPr lang="en-GB" sz="1000" dirty="0">
              <a:solidFill>
                <a:schemeClr val="accent6">
                  <a:lumMod val="75000"/>
                </a:schemeClr>
              </a:solidFill>
              <a:latin typeface="Arial" panose="020B0604020202020204" pitchFamily="34" charset="0"/>
              <a:cs typeface="Arial" panose="020B0604020202020204" pitchFamily="34" charset="0"/>
            </a:endParaRPr>
          </a:p>
          <a:p>
            <a:endParaRPr lang="en-GB" sz="2800" dirty="0">
              <a:solidFill>
                <a:schemeClr val="accent6">
                  <a:lumMod val="75000"/>
                </a:schemeClr>
              </a:solidFill>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GB" sz="2800" dirty="0">
                <a:solidFill>
                  <a:schemeClr val="accent6">
                    <a:lumMod val="75000"/>
                  </a:schemeClr>
                </a:solidFill>
                <a:latin typeface="Arial" panose="020B0604020202020204" pitchFamily="34" charset="0"/>
                <a:cs typeface="Arial" panose="020B0604020202020204" pitchFamily="34" charset="0"/>
              </a:rPr>
              <a:t>The test takes approximately 10 minutes, although </a:t>
            </a:r>
          </a:p>
          <a:p>
            <a:r>
              <a:rPr lang="en-GB" sz="2800" dirty="0">
                <a:solidFill>
                  <a:schemeClr val="accent6">
                    <a:lumMod val="75000"/>
                  </a:schemeClr>
                </a:solidFill>
                <a:latin typeface="Arial" panose="020B0604020202020204" pitchFamily="34" charset="0"/>
                <a:cs typeface="Arial" panose="020B0604020202020204" pitchFamily="34" charset="0"/>
              </a:rPr>
              <a:t>     each child is different and they will all be allowed to complete</a:t>
            </a:r>
          </a:p>
          <a:p>
            <a:r>
              <a:rPr lang="en-GB" sz="2800" dirty="0">
                <a:solidFill>
                  <a:schemeClr val="accent6">
                    <a:lumMod val="75000"/>
                  </a:schemeClr>
                </a:solidFill>
                <a:latin typeface="Arial" panose="020B0604020202020204" pitchFamily="34" charset="0"/>
                <a:cs typeface="Arial" panose="020B0604020202020204" pitchFamily="34" charset="0"/>
              </a:rPr>
              <a:t>     at their own pace. </a:t>
            </a:r>
            <a:endParaRPr lang="en-GB" sz="1000" dirty="0">
              <a:solidFill>
                <a:schemeClr val="accent6">
                  <a:lumMod val="75000"/>
                </a:schemeClr>
              </a:solidFill>
              <a:latin typeface="Arial" panose="020B0604020202020204" pitchFamily="34" charset="0"/>
              <a:cs typeface="Arial" panose="020B0604020202020204" pitchFamily="34" charset="0"/>
            </a:endParaRPr>
          </a:p>
          <a:p>
            <a:pPr marL="457200" indent="-457200">
              <a:buFont typeface="Arial" panose="020B0604020202020204" pitchFamily="34" charset="0"/>
              <a:buChar char="•"/>
            </a:pPr>
            <a:endParaRPr lang="en-GB" sz="2800" dirty="0">
              <a:solidFill>
                <a:schemeClr val="accent6">
                  <a:lumMod val="75000"/>
                </a:schemeClr>
              </a:solidFill>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GB" sz="2800" dirty="0">
                <a:solidFill>
                  <a:schemeClr val="accent6">
                    <a:lumMod val="75000"/>
                  </a:schemeClr>
                </a:solidFill>
                <a:latin typeface="Arial" panose="020B0604020202020204" pitchFamily="34" charset="0"/>
                <a:cs typeface="Arial" panose="020B0604020202020204" pitchFamily="34" charset="0"/>
              </a:rPr>
              <a:t>The list of words the children will read from is a combination of 20 real words and 20 pseudo words (nonsense words).</a:t>
            </a:r>
          </a:p>
        </p:txBody>
      </p:sp>
      <p:pic>
        <p:nvPicPr>
          <p:cNvPr id="3074" name="Picture 2" descr="Age-Related Expectations | Age-Related Expectations in Literacy">
            <a:extLst>
              <a:ext uri="{FF2B5EF4-FFF2-40B4-BE49-F238E27FC236}">
                <a16:creationId xmlns:a16="http://schemas.microsoft.com/office/drawing/2014/main" id="{3514EFCB-57AC-418C-B186-847EA5538E6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1124" r="25937"/>
          <a:stretch/>
        </p:blipFill>
        <p:spPr bwMode="auto">
          <a:xfrm>
            <a:off x="9064487" y="1001989"/>
            <a:ext cx="2199861" cy="20777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78041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19A97AC-7ABA-47B8-BEFA-3835D26515F1}"/>
              </a:ext>
            </a:extLst>
          </p:cNvPr>
          <p:cNvSpPr txBox="1"/>
          <p:nvPr/>
        </p:nvSpPr>
        <p:spPr>
          <a:xfrm>
            <a:off x="808383" y="582067"/>
            <a:ext cx="10561981" cy="4124206"/>
          </a:xfrm>
          <a:prstGeom prst="rect">
            <a:avLst/>
          </a:prstGeom>
          <a:noFill/>
        </p:spPr>
        <p:txBody>
          <a:bodyPr wrap="square" rtlCol="0">
            <a:spAutoFit/>
          </a:bodyPr>
          <a:lstStyle/>
          <a:p>
            <a:pPr algn="ctr"/>
            <a:r>
              <a:rPr lang="en-GB" sz="2800" b="1" u="sng" dirty="0">
                <a:solidFill>
                  <a:schemeClr val="accent6">
                    <a:lumMod val="50000"/>
                  </a:schemeClr>
                </a:solidFill>
                <a:latin typeface="Arial" panose="020B0604020202020204" pitchFamily="34" charset="0"/>
                <a:cs typeface="Arial" panose="020B0604020202020204" pitchFamily="34" charset="0"/>
              </a:rPr>
              <a:t>Pseudo Words (Nonsense/Alien words)</a:t>
            </a:r>
          </a:p>
          <a:p>
            <a:endParaRPr lang="en-GB" sz="28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GB" sz="2800" dirty="0">
                <a:solidFill>
                  <a:schemeClr val="accent6">
                    <a:lumMod val="75000"/>
                  </a:schemeClr>
                </a:solidFill>
                <a:latin typeface="Arial" panose="020B0604020202020204" pitchFamily="34" charset="0"/>
                <a:cs typeface="Arial" panose="020B0604020202020204" pitchFamily="34" charset="0"/>
              </a:rPr>
              <a:t>The 20 pseudo words will be shown to your child with a picture of an alien. This provides the children with a context for the pseudo word which is independent from any existing vocabulary they may have. </a:t>
            </a:r>
          </a:p>
          <a:p>
            <a:pPr marL="457200" indent="-457200">
              <a:buFont typeface="Arial" panose="020B0604020202020204" pitchFamily="34" charset="0"/>
              <a:buChar char="•"/>
            </a:pPr>
            <a:endParaRPr lang="en-GB" sz="2800" dirty="0">
              <a:solidFill>
                <a:schemeClr val="accent6">
                  <a:lumMod val="75000"/>
                </a:schemeClr>
              </a:solidFill>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GB" sz="2800" dirty="0">
                <a:solidFill>
                  <a:schemeClr val="accent6">
                    <a:lumMod val="75000"/>
                  </a:schemeClr>
                </a:solidFill>
                <a:latin typeface="Arial" panose="020B0604020202020204" pitchFamily="34" charset="0"/>
                <a:cs typeface="Arial" panose="020B0604020202020204" pitchFamily="34" charset="0"/>
              </a:rPr>
              <a:t>The real words will be presented on a plain </a:t>
            </a:r>
          </a:p>
          <a:p>
            <a:r>
              <a:rPr lang="en-GB" sz="2800" dirty="0">
                <a:solidFill>
                  <a:schemeClr val="accent6">
                    <a:lumMod val="75000"/>
                  </a:schemeClr>
                </a:solidFill>
                <a:latin typeface="Arial" panose="020B0604020202020204" pitchFamily="34" charset="0"/>
                <a:cs typeface="Arial" panose="020B0604020202020204" pitchFamily="34" charset="0"/>
              </a:rPr>
              <a:t>     background with no aliens or pictures. </a:t>
            </a:r>
          </a:p>
          <a:p>
            <a:pPr marL="457200" indent="-457200">
              <a:buFont typeface="Arial" panose="020B0604020202020204" pitchFamily="34" charset="0"/>
              <a:buChar char="•"/>
            </a:pPr>
            <a:endParaRPr lang="en-GB" sz="1000" dirty="0">
              <a:solidFill>
                <a:schemeClr val="accent6">
                  <a:lumMod val="75000"/>
                </a:schemeClr>
              </a:solidFill>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BBEF1F43-FAA2-4320-9FED-ECC0DADA0EC5}"/>
              </a:ext>
            </a:extLst>
          </p:cNvPr>
          <p:cNvPicPr>
            <a:picLocks noChangeAspect="1"/>
          </p:cNvPicPr>
          <p:nvPr/>
        </p:nvPicPr>
        <p:blipFill>
          <a:blip r:embed="rId2"/>
          <a:stretch>
            <a:fillRect/>
          </a:stretch>
        </p:blipFill>
        <p:spPr>
          <a:xfrm>
            <a:off x="9006983" y="3025843"/>
            <a:ext cx="2204149" cy="2261774"/>
          </a:xfrm>
          <a:prstGeom prst="rect">
            <a:avLst/>
          </a:prstGeom>
        </p:spPr>
      </p:pic>
    </p:spTree>
    <p:extLst>
      <p:ext uri="{BB962C8B-B14F-4D97-AF65-F5344CB8AC3E}">
        <p14:creationId xmlns:p14="http://schemas.microsoft.com/office/powerpoint/2010/main" val="24530746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D826673-6A7E-4F16-A026-1EDA2B6BAEE5}"/>
              </a:ext>
            </a:extLst>
          </p:cNvPr>
          <p:cNvPicPr>
            <a:picLocks noChangeAspect="1"/>
          </p:cNvPicPr>
          <p:nvPr/>
        </p:nvPicPr>
        <p:blipFill>
          <a:blip r:embed="rId2"/>
          <a:stretch>
            <a:fillRect/>
          </a:stretch>
        </p:blipFill>
        <p:spPr>
          <a:xfrm>
            <a:off x="1710772" y="1545534"/>
            <a:ext cx="3276256" cy="4431195"/>
          </a:xfrm>
          <a:prstGeom prst="rect">
            <a:avLst/>
          </a:prstGeom>
        </p:spPr>
      </p:pic>
      <p:pic>
        <p:nvPicPr>
          <p:cNvPr id="3" name="Picture 2">
            <a:extLst>
              <a:ext uri="{FF2B5EF4-FFF2-40B4-BE49-F238E27FC236}">
                <a16:creationId xmlns:a16="http://schemas.microsoft.com/office/drawing/2014/main" id="{EB1C0898-071B-46A9-911D-3A70F4278FD1}"/>
              </a:ext>
            </a:extLst>
          </p:cNvPr>
          <p:cNvPicPr>
            <a:picLocks noChangeAspect="1"/>
          </p:cNvPicPr>
          <p:nvPr/>
        </p:nvPicPr>
        <p:blipFill>
          <a:blip r:embed="rId3"/>
          <a:stretch>
            <a:fillRect/>
          </a:stretch>
        </p:blipFill>
        <p:spPr>
          <a:xfrm>
            <a:off x="6544088" y="1572778"/>
            <a:ext cx="3276255" cy="4403951"/>
          </a:xfrm>
          <a:prstGeom prst="rect">
            <a:avLst/>
          </a:prstGeom>
        </p:spPr>
      </p:pic>
      <p:sp>
        <p:nvSpPr>
          <p:cNvPr id="4" name="TextBox 3">
            <a:extLst>
              <a:ext uri="{FF2B5EF4-FFF2-40B4-BE49-F238E27FC236}">
                <a16:creationId xmlns:a16="http://schemas.microsoft.com/office/drawing/2014/main" id="{3D3F6509-EE37-4F59-BA38-02C2C0B2A4C3}"/>
              </a:ext>
            </a:extLst>
          </p:cNvPr>
          <p:cNvSpPr txBox="1"/>
          <p:nvPr/>
        </p:nvSpPr>
        <p:spPr>
          <a:xfrm>
            <a:off x="1391478" y="776117"/>
            <a:ext cx="9599103" cy="523220"/>
          </a:xfrm>
          <a:prstGeom prst="rect">
            <a:avLst/>
          </a:prstGeom>
          <a:noFill/>
        </p:spPr>
        <p:txBody>
          <a:bodyPr wrap="none" rtlCol="0">
            <a:spAutoFit/>
          </a:bodyPr>
          <a:lstStyle/>
          <a:p>
            <a:r>
              <a:rPr lang="en-GB" sz="2800" dirty="0">
                <a:solidFill>
                  <a:schemeClr val="accent5">
                    <a:lumMod val="75000"/>
                  </a:schemeClr>
                </a:solidFill>
                <a:latin typeface="Arial" panose="020B0604020202020204" pitchFamily="34" charset="0"/>
                <a:cs typeface="Arial" panose="020B0604020202020204" pitchFamily="34" charset="0"/>
              </a:rPr>
              <a:t>Examples of how the check will be presented to your child. </a:t>
            </a:r>
          </a:p>
        </p:txBody>
      </p:sp>
    </p:spTree>
    <p:extLst>
      <p:ext uri="{BB962C8B-B14F-4D97-AF65-F5344CB8AC3E}">
        <p14:creationId xmlns:p14="http://schemas.microsoft.com/office/powerpoint/2010/main" val="37765291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7A2BE39-979B-4665-BDAC-5F348B8789C2}"/>
              </a:ext>
            </a:extLst>
          </p:cNvPr>
          <p:cNvSpPr txBox="1"/>
          <p:nvPr/>
        </p:nvSpPr>
        <p:spPr>
          <a:xfrm>
            <a:off x="808383" y="582067"/>
            <a:ext cx="10561981" cy="4401205"/>
          </a:xfrm>
          <a:prstGeom prst="rect">
            <a:avLst/>
          </a:prstGeom>
          <a:noFill/>
        </p:spPr>
        <p:txBody>
          <a:bodyPr wrap="square" rtlCol="0">
            <a:spAutoFit/>
          </a:bodyPr>
          <a:lstStyle/>
          <a:p>
            <a:pPr algn="ctr"/>
            <a:r>
              <a:rPr lang="en-GB" sz="2800" b="1" u="sng" dirty="0">
                <a:solidFill>
                  <a:schemeClr val="accent6">
                    <a:lumMod val="50000"/>
                  </a:schemeClr>
                </a:solidFill>
                <a:latin typeface="Arial" panose="020B0604020202020204" pitchFamily="34" charset="0"/>
                <a:cs typeface="Arial" panose="020B0604020202020204" pitchFamily="34" charset="0"/>
              </a:rPr>
              <a:t>The Results of the Check</a:t>
            </a:r>
          </a:p>
          <a:p>
            <a:endParaRPr lang="en-GB" sz="28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GB" sz="2800" dirty="0">
                <a:solidFill>
                  <a:schemeClr val="accent6">
                    <a:lumMod val="75000"/>
                  </a:schemeClr>
                </a:solidFill>
                <a:latin typeface="Arial" panose="020B0604020202020204" pitchFamily="34" charset="0"/>
                <a:cs typeface="Arial" panose="020B0604020202020204" pitchFamily="34" charset="0"/>
              </a:rPr>
              <a:t>The pass mark for the expected standard changes each year but it is usually between 30-32 marks. </a:t>
            </a:r>
          </a:p>
          <a:p>
            <a:endParaRPr lang="en-GB" sz="2800" dirty="0">
              <a:solidFill>
                <a:schemeClr val="accent6">
                  <a:lumMod val="75000"/>
                </a:schemeClr>
              </a:solidFill>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GB" sz="2800" dirty="0">
                <a:solidFill>
                  <a:schemeClr val="accent6">
                    <a:lumMod val="75000"/>
                  </a:schemeClr>
                </a:solidFill>
                <a:latin typeface="Arial" panose="020B0604020202020204" pitchFamily="34" charset="0"/>
                <a:cs typeface="Arial" panose="020B0604020202020204" pitchFamily="34" charset="0"/>
              </a:rPr>
              <a:t>We will report your child’s result in the end of year reports in July.</a:t>
            </a:r>
          </a:p>
          <a:p>
            <a:endParaRPr lang="en-GB" sz="2800" dirty="0">
              <a:solidFill>
                <a:schemeClr val="accent6">
                  <a:lumMod val="75000"/>
                </a:schemeClr>
              </a:solidFill>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GB" sz="2800" dirty="0">
                <a:solidFill>
                  <a:schemeClr val="accent6">
                    <a:lumMod val="75000"/>
                  </a:schemeClr>
                </a:solidFill>
                <a:latin typeface="Arial" panose="020B0604020202020204" pitchFamily="34" charset="0"/>
                <a:cs typeface="Arial" panose="020B0604020202020204" pitchFamily="34" charset="0"/>
              </a:rPr>
              <a:t>If your child has not reached the expected standard they will re -take the check in Year 2. </a:t>
            </a:r>
          </a:p>
        </p:txBody>
      </p:sp>
    </p:spTree>
    <p:extLst>
      <p:ext uri="{BB962C8B-B14F-4D97-AF65-F5344CB8AC3E}">
        <p14:creationId xmlns:p14="http://schemas.microsoft.com/office/powerpoint/2010/main" val="35132326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B0B8BAB-9619-4FB3-8E71-6F8AEE501B7D}"/>
              </a:ext>
            </a:extLst>
          </p:cNvPr>
          <p:cNvSpPr/>
          <p:nvPr/>
        </p:nvSpPr>
        <p:spPr>
          <a:xfrm>
            <a:off x="2946155" y="5553540"/>
            <a:ext cx="7288696" cy="646331"/>
          </a:xfrm>
          <a:prstGeom prst="rect">
            <a:avLst/>
          </a:prstGeom>
        </p:spPr>
        <p:txBody>
          <a:bodyPr wrap="square">
            <a:spAutoFit/>
          </a:bodyPr>
          <a:lstStyle/>
          <a:p>
            <a:r>
              <a:rPr lang="en-GB" dirty="0">
                <a:latin typeface="Arial" panose="020B0604020202020204" pitchFamily="34" charset="0"/>
                <a:cs typeface="Arial" panose="020B0604020202020204" pitchFamily="34" charset="0"/>
                <a:hlinkClick r:id="rId2"/>
              </a:rPr>
              <a:t>https://www.youtube.com/channel/UC7sW4j8p7k9D_qRRMUsGqyw</a:t>
            </a:r>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37488E91-337D-4227-8ACB-6F8E02328239}"/>
              </a:ext>
            </a:extLst>
          </p:cNvPr>
          <p:cNvPicPr>
            <a:picLocks noChangeAspect="1"/>
          </p:cNvPicPr>
          <p:nvPr/>
        </p:nvPicPr>
        <p:blipFill>
          <a:blip r:embed="rId3"/>
          <a:stretch>
            <a:fillRect/>
          </a:stretch>
        </p:blipFill>
        <p:spPr>
          <a:xfrm>
            <a:off x="6608770" y="4236748"/>
            <a:ext cx="4205004" cy="1316792"/>
          </a:xfrm>
          <a:prstGeom prst="rect">
            <a:avLst/>
          </a:prstGeom>
        </p:spPr>
      </p:pic>
      <p:sp>
        <p:nvSpPr>
          <p:cNvPr id="4" name="TextBox 3">
            <a:extLst>
              <a:ext uri="{FF2B5EF4-FFF2-40B4-BE49-F238E27FC236}">
                <a16:creationId xmlns:a16="http://schemas.microsoft.com/office/drawing/2014/main" id="{CA41A97A-437F-4313-AF7C-237D4FA36F8D}"/>
              </a:ext>
            </a:extLst>
          </p:cNvPr>
          <p:cNvSpPr txBox="1"/>
          <p:nvPr/>
        </p:nvSpPr>
        <p:spPr>
          <a:xfrm>
            <a:off x="763611" y="4233425"/>
            <a:ext cx="5826892" cy="1323439"/>
          </a:xfrm>
          <a:prstGeom prst="rect">
            <a:avLst/>
          </a:prstGeom>
          <a:noFill/>
        </p:spPr>
        <p:txBody>
          <a:bodyPr wrap="square" rtlCol="0">
            <a:spAutoFit/>
          </a:bodyPr>
          <a:lstStyle/>
          <a:p>
            <a:r>
              <a:rPr lang="en-GB" sz="2000" dirty="0">
                <a:solidFill>
                  <a:schemeClr val="accent6">
                    <a:lumMod val="75000"/>
                  </a:schemeClr>
                </a:solidFill>
                <a:latin typeface="Arial" panose="020B0604020202020204" pitchFamily="34" charset="0"/>
                <a:cs typeface="Arial" panose="020B0604020202020204" pitchFamily="34" charset="0"/>
              </a:rPr>
              <a:t>In order to support your chid at home it is important that you pronounce the sound correctly. Check out Mr Thorne for some great videos on You Tube that will help you and your child. </a:t>
            </a:r>
          </a:p>
        </p:txBody>
      </p:sp>
      <p:sp>
        <p:nvSpPr>
          <p:cNvPr id="5" name="Rectangle 4">
            <a:extLst>
              <a:ext uri="{FF2B5EF4-FFF2-40B4-BE49-F238E27FC236}">
                <a16:creationId xmlns:a16="http://schemas.microsoft.com/office/drawing/2014/main" id="{15704738-9CCF-4ED0-8D71-CAD8C9554D1A}"/>
              </a:ext>
            </a:extLst>
          </p:cNvPr>
          <p:cNvSpPr/>
          <p:nvPr/>
        </p:nvSpPr>
        <p:spPr>
          <a:xfrm>
            <a:off x="2946155" y="686687"/>
            <a:ext cx="6114174" cy="523220"/>
          </a:xfrm>
          <a:prstGeom prst="rect">
            <a:avLst/>
          </a:prstGeom>
        </p:spPr>
        <p:txBody>
          <a:bodyPr wrap="none">
            <a:spAutoFit/>
          </a:bodyPr>
          <a:lstStyle/>
          <a:p>
            <a:pPr algn="ctr"/>
            <a:r>
              <a:rPr lang="en-GB" sz="2800" b="1" u="sng" dirty="0">
                <a:solidFill>
                  <a:schemeClr val="accent6">
                    <a:lumMod val="50000"/>
                  </a:schemeClr>
                </a:solidFill>
                <a:latin typeface="Arial" panose="020B0604020202020204" pitchFamily="34" charset="0"/>
                <a:cs typeface="Arial" panose="020B0604020202020204" pitchFamily="34" charset="0"/>
              </a:rPr>
              <a:t>How to support your child at home</a:t>
            </a:r>
          </a:p>
        </p:txBody>
      </p:sp>
      <p:sp>
        <p:nvSpPr>
          <p:cNvPr id="7" name="TextBox 6">
            <a:extLst>
              <a:ext uri="{FF2B5EF4-FFF2-40B4-BE49-F238E27FC236}">
                <a16:creationId xmlns:a16="http://schemas.microsoft.com/office/drawing/2014/main" id="{6445561C-50D2-4FC5-A9A0-6AEA8642F264}"/>
              </a:ext>
            </a:extLst>
          </p:cNvPr>
          <p:cNvSpPr txBox="1"/>
          <p:nvPr/>
        </p:nvSpPr>
        <p:spPr>
          <a:xfrm>
            <a:off x="815009" y="973903"/>
            <a:ext cx="10561981" cy="3108543"/>
          </a:xfrm>
          <a:prstGeom prst="rect">
            <a:avLst/>
          </a:prstGeom>
          <a:noFill/>
        </p:spPr>
        <p:txBody>
          <a:bodyPr wrap="square" rtlCol="0">
            <a:spAutoFit/>
          </a:bodyPr>
          <a:lstStyle/>
          <a:p>
            <a:endParaRPr lang="en-GB" sz="2800" dirty="0">
              <a:solidFill>
                <a:schemeClr val="accent6">
                  <a:lumMod val="75000"/>
                </a:schemeClr>
              </a:solidFill>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GB" sz="2800" dirty="0">
                <a:solidFill>
                  <a:schemeClr val="accent6">
                    <a:lumMod val="75000"/>
                  </a:schemeClr>
                </a:solidFill>
                <a:latin typeface="Arial" panose="020B0604020202020204" pitchFamily="34" charset="0"/>
                <a:cs typeface="Arial" panose="020B0604020202020204" pitchFamily="34" charset="0"/>
              </a:rPr>
              <a:t>Read as much as possible to and with your child.</a:t>
            </a:r>
          </a:p>
          <a:p>
            <a:pPr marL="457200" indent="-457200">
              <a:buFont typeface="Arial" panose="020B0604020202020204" pitchFamily="34" charset="0"/>
              <a:buChar char="•"/>
            </a:pPr>
            <a:endParaRPr lang="en-GB" sz="2800" dirty="0">
              <a:solidFill>
                <a:schemeClr val="accent6">
                  <a:lumMod val="75000"/>
                </a:schemeClr>
              </a:solidFill>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GB" sz="2800" dirty="0">
                <a:solidFill>
                  <a:schemeClr val="accent6">
                    <a:lumMod val="75000"/>
                  </a:schemeClr>
                </a:solidFill>
                <a:latin typeface="Arial" panose="020B0604020202020204" pitchFamily="34" charset="0"/>
                <a:cs typeface="Arial" panose="020B0604020202020204" pitchFamily="34" charset="0"/>
              </a:rPr>
              <a:t>Play lots of sound and listening games with your child.</a:t>
            </a:r>
          </a:p>
          <a:p>
            <a:endParaRPr lang="en-GB" sz="2800" dirty="0">
              <a:solidFill>
                <a:schemeClr val="accent6">
                  <a:lumMod val="75000"/>
                </a:schemeClr>
              </a:solidFill>
              <a:latin typeface="Arial" panose="020B0604020202020204" pitchFamily="34" charset="0"/>
              <a:cs typeface="Arial" panose="020B0604020202020204" pitchFamily="34" charset="0"/>
            </a:endParaRPr>
          </a:p>
          <a:p>
            <a:pPr marL="457200" indent="-457200">
              <a:buFont typeface="Arial" panose="020B0604020202020204" pitchFamily="34" charset="0"/>
              <a:buChar char="•"/>
            </a:pPr>
            <a:r>
              <a:rPr lang="en-GB" sz="2800" dirty="0">
                <a:solidFill>
                  <a:schemeClr val="accent6">
                    <a:lumMod val="75000"/>
                  </a:schemeClr>
                </a:solidFill>
                <a:latin typeface="Arial" panose="020B0604020202020204" pitchFamily="34" charset="0"/>
                <a:cs typeface="Arial" panose="020B0604020202020204" pitchFamily="34" charset="0"/>
              </a:rPr>
              <a:t>Encourage and praise.</a:t>
            </a:r>
          </a:p>
          <a:p>
            <a:pPr marL="457200" indent="-457200">
              <a:buFont typeface="Arial" panose="020B0604020202020204" pitchFamily="34" charset="0"/>
              <a:buChar char="•"/>
            </a:pPr>
            <a:endParaRPr lang="en-GB" sz="2800" dirty="0">
              <a:solidFill>
                <a:schemeClr val="accent6">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893571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DA4D165-FBFD-4D81-900D-0C05197183AA}"/>
              </a:ext>
            </a:extLst>
          </p:cNvPr>
          <p:cNvSpPr txBox="1"/>
          <p:nvPr/>
        </p:nvSpPr>
        <p:spPr>
          <a:xfrm>
            <a:off x="808383" y="582067"/>
            <a:ext cx="10760765" cy="6617196"/>
          </a:xfrm>
          <a:prstGeom prst="rect">
            <a:avLst/>
          </a:prstGeom>
          <a:noFill/>
        </p:spPr>
        <p:txBody>
          <a:bodyPr wrap="square" rtlCol="0">
            <a:spAutoFit/>
          </a:bodyPr>
          <a:lstStyle/>
          <a:p>
            <a:pPr algn="ctr"/>
            <a:r>
              <a:rPr lang="en-GB" sz="2800" b="1" u="sng" dirty="0">
                <a:solidFill>
                  <a:schemeClr val="accent6">
                    <a:lumMod val="50000"/>
                  </a:schemeClr>
                </a:solidFill>
                <a:latin typeface="Arial" panose="020B0604020202020204" pitchFamily="34" charset="0"/>
                <a:cs typeface="Arial" panose="020B0604020202020204" pitchFamily="34" charset="0"/>
              </a:rPr>
              <a:t>Other useful links</a:t>
            </a:r>
          </a:p>
          <a:p>
            <a:pPr algn="ctr"/>
            <a:endParaRPr lang="en-GB" sz="2800" b="1" u="sng" dirty="0">
              <a:solidFill>
                <a:schemeClr val="accent6">
                  <a:lumMod val="50000"/>
                </a:schemeClr>
              </a:solidFill>
              <a:latin typeface="Arial" panose="020B0604020202020204" pitchFamily="34" charset="0"/>
              <a:cs typeface="Arial" panose="020B0604020202020204" pitchFamily="34" charset="0"/>
              <a:hlinkClick r:id="rId2" tooltip="Oxford Owl Year 1"/>
            </a:endParaRPr>
          </a:p>
          <a:p>
            <a:endParaRPr lang="en-GB" sz="2400" dirty="0">
              <a:solidFill>
                <a:schemeClr val="accent6">
                  <a:lumMod val="50000"/>
                </a:schemeClr>
              </a:solidFill>
              <a:latin typeface="Arial" panose="020B0604020202020204" pitchFamily="34" charset="0"/>
              <a:cs typeface="Arial" panose="020B0604020202020204" pitchFamily="34" charset="0"/>
              <a:hlinkClick r:id="rId2" tooltip="Oxford Owl Year 1"/>
            </a:endParaRPr>
          </a:p>
          <a:p>
            <a:pPr marL="342900" indent="-342900">
              <a:buFont typeface="Arial" panose="020B0604020202020204" pitchFamily="34" charset="0"/>
              <a:buChar char="•"/>
            </a:pPr>
            <a:r>
              <a:rPr lang="en-GB" sz="2400" u="sng" dirty="0">
                <a:solidFill>
                  <a:schemeClr val="accent6">
                    <a:lumMod val="50000"/>
                  </a:schemeClr>
                </a:solidFill>
                <a:latin typeface="Arial" panose="020B0604020202020204" pitchFamily="34" charset="0"/>
                <a:cs typeface="Arial" panose="020B0604020202020204" pitchFamily="34" charset="0"/>
                <a:hlinkClick r:id="rId2" tooltip="Oxford Owl Year 1"/>
              </a:rPr>
              <a:t>https://home.oxfordowl.co.uk/english/primary-english-year-1-age-5-6/</a:t>
            </a:r>
            <a:endParaRPr lang="en-GB" sz="2400" u="sng" dirty="0">
              <a:solidFill>
                <a:schemeClr val="accent6">
                  <a:lumMod val="50000"/>
                </a:schemeClr>
              </a:solidFill>
              <a:latin typeface="Arial" panose="020B0604020202020204" pitchFamily="34" charset="0"/>
              <a:cs typeface="Arial" panose="020B0604020202020204" pitchFamily="34" charset="0"/>
            </a:endParaRPr>
          </a:p>
          <a:p>
            <a:endParaRPr lang="en-GB" sz="2800" dirty="0">
              <a:latin typeface="Arial" panose="020B0604020202020204" pitchFamily="34" charset="0"/>
              <a:cs typeface="Arial" panose="020B0604020202020204" pitchFamily="34" charset="0"/>
              <a:hlinkClick r:id="rId3" action="ppaction://hlinksldjump"/>
            </a:endParaRPr>
          </a:p>
          <a:p>
            <a:pPr marL="342900" indent="-342900">
              <a:buFont typeface="Arial" panose="020B0604020202020204" pitchFamily="34" charset="0"/>
              <a:buChar char="•"/>
            </a:pPr>
            <a:r>
              <a:rPr lang="en-GB" sz="2400" dirty="0">
                <a:latin typeface="Arial" panose="020B0604020202020204" pitchFamily="34" charset="0"/>
                <a:cs typeface="Arial" panose="020B0604020202020204" pitchFamily="34" charset="0"/>
                <a:hlinkClick r:id="rId4"/>
              </a:rPr>
              <a:t>https://home.oxfordowl.co.uk/at-school/primary-school-assessment-tests/year-1-phonics-screening-check/</a:t>
            </a:r>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400" dirty="0">
                <a:latin typeface="Arial" panose="020B0604020202020204" pitchFamily="34" charset="0"/>
                <a:cs typeface="Arial" panose="020B0604020202020204" pitchFamily="34" charset="0"/>
                <a:hlinkClick r:id="rId5"/>
              </a:rPr>
              <a:t>https://www.phonicsplay.co.uk/</a:t>
            </a:r>
            <a:r>
              <a:rPr lang="en-GB" sz="2400" dirty="0">
                <a:latin typeface="Arial" panose="020B0604020202020204" pitchFamily="34" charset="0"/>
                <a:cs typeface="Arial" panose="020B0604020202020204" pitchFamily="34" charset="0"/>
              </a:rPr>
              <a:t>    </a:t>
            </a:r>
            <a:r>
              <a:rPr lang="en-GB" sz="2400" dirty="0">
                <a:solidFill>
                  <a:schemeClr val="accent5">
                    <a:lumMod val="75000"/>
                  </a:schemeClr>
                </a:solidFill>
                <a:latin typeface="Arial" panose="020B0604020202020204" pitchFamily="34" charset="0"/>
                <a:cs typeface="Arial" panose="020B0604020202020204" pitchFamily="34" charset="0"/>
              </a:rPr>
              <a:t>- We use this in school but there is also a parent section. There are some great games to play that practise for the phonics screening check </a:t>
            </a:r>
            <a:r>
              <a:rPr lang="en-GB" sz="2400" dirty="0" err="1">
                <a:solidFill>
                  <a:schemeClr val="accent5">
                    <a:lumMod val="75000"/>
                  </a:schemeClr>
                </a:solidFill>
                <a:latin typeface="Arial" panose="020B0604020202020204" pitchFamily="34" charset="0"/>
                <a:cs typeface="Arial" panose="020B0604020202020204" pitchFamily="34" charset="0"/>
              </a:rPr>
              <a:t>Eg</a:t>
            </a:r>
            <a:r>
              <a:rPr lang="en-GB" sz="2400" dirty="0">
                <a:solidFill>
                  <a:schemeClr val="accent5">
                    <a:lumMod val="75000"/>
                  </a:schemeClr>
                </a:solidFill>
                <a:latin typeface="Arial" panose="020B0604020202020204" pitchFamily="34" charset="0"/>
                <a:cs typeface="Arial" panose="020B0604020202020204" pitchFamily="34" charset="0"/>
              </a:rPr>
              <a:t> Picnic on Pluto and Buried Treasure.</a:t>
            </a:r>
          </a:p>
          <a:p>
            <a:endParaRPr lang="en-GB" sz="2400" dirty="0">
              <a:solidFill>
                <a:schemeClr val="accent5">
                  <a:lumMod val="75000"/>
                </a:schemeClr>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400" dirty="0">
                <a:solidFill>
                  <a:schemeClr val="accent5">
                    <a:lumMod val="75000"/>
                  </a:schemeClr>
                </a:solidFill>
                <a:latin typeface="Arial" panose="020B0604020202020204" pitchFamily="34" charset="0"/>
                <a:cs typeface="Arial" panose="020B0604020202020204" pitchFamily="34" charset="0"/>
              </a:rPr>
              <a:t>We have also included on the website some sample practise papers and a phonics glossary list.</a:t>
            </a:r>
          </a:p>
          <a:p>
            <a:pPr marL="342900" indent="-342900">
              <a:buFont typeface="Arial" panose="020B0604020202020204" pitchFamily="34" charset="0"/>
              <a:buChar char="•"/>
            </a:pPr>
            <a:endParaRPr lang="en-GB" sz="24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GB" sz="2400" dirty="0">
              <a:latin typeface="Arial" panose="020B0604020202020204" pitchFamily="34" charset="0"/>
              <a:cs typeface="Arial" panose="020B0604020202020204" pitchFamily="34" charset="0"/>
            </a:endParaRPr>
          </a:p>
          <a:p>
            <a:endParaRPr lang="en-GB"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1452553"/>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AB946B"/>
      </a:accent1>
      <a:accent2>
        <a:srgbClr val="C04F32"/>
      </a:accent2>
      <a:accent3>
        <a:srgbClr val="DD8C3C"/>
      </a:accent3>
      <a:accent4>
        <a:srgbClr val="8E684C"/>
      </a:accent4>
      <a:accent5>
        <a:srgbClr val="CBAF62"/>
      </a:accent5>
      <a:accent6>
        <a:srgbClr val="803348"/>
      </a:accent6>
      <a:hlink>
        <a:srgbClr val="86724D"/>
      </a:hlink>
      <a:folHlink>
        <a:srgbClr val="B99E84"/>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A2BEDC8B-F191-493B-BA33-0F4F800A89D3}"/>
    </a:ext>
  </a:extLst>
</a:theme>
</file>

<file path=docProps/app.xml><?xml version="1.0" encoding="utf-8"?>
<Properties xmlns="http://schemas.openxmlformats.org/officeDocument/2006/extended-properties" xmlns:vt="http://schemas.openxmlformats.org/officeDocument/2006/docPropsVTypes">
  <Template>Organic</Template>
  <TotalTime>104</TotalTime>
  <Words>602</Words>
  <Application>Microsoft Office PowerPoint</Application>
  <PresentationFormat>Widescreen</PresentationFormat>
  <Paragraphs>64</Paragraphs>
  <Slides>11</Slides>
  <Notes>0</Notes>
  <HiddenSlides>0</HiddenSlides>
  <MMClips>1</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11</vt:i4>
      </vt:variant>
    </vt:vector>
  </HeadingPairs>
  <TitlesOfParts>
    <vt:vector size="14" baseType="lpstr">
      <vt:lpstr>Arial</vt:lpstr>
      <vt:lpstr>Garamond</vt:lpstr>
      <vt:lpstr>Organic</vt:lpstr>
      <vt:lpstr>Year 1 Phonics Screening Check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 Phonics Screening Check</dc:title>
  <dc:creator>Joanna Jennings</dc:creator>
  <cp:lastModifiedBy>Joanna Jennings</cp:lastModifiedBy>
  <cp:revision>11</cp:revision>
  <dcterms:created xsi:type="dcterms:W3CDTF">2022-03-17T14:19:10Z</dcterms:created>
  <dcterms:modified xsi:type="dcterms:W3CDTF">2022-03-17T16:03:39Z</dcterms:modified>
</cp:coreProperties>
</file>