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1" r:id="rId8"/>
    <p:sldId id="273" r:id="rId9"/>
    <p:sldId id="270" r:id="rId10"/>
    <p:sldId id="277" r:id="rId11"/>
    <p:sldId id="274"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11" autoAdjust="0"/>
    <p:restoredTop sz="94676"/>
  </p:normalViewPr>
  <p:slideViewPr>
    <p:cSldViewPr snapToGrid="0">
      <p:cViewPr varScale="1">
        <p:scale>
          <a:sx n="163" d="100"/>
          <a:sy n="163" d="100"/>
        </p:scale>
        <p:origin x="197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Winder" userId="25518ac3-2fe7-42f0-808a-b9619503f3dd" providerId="ADAL" clId="{175166E7-09BF-4777-8591-BD712DA562E1}"/>
    <pc:docChg chg="custSel delSld modSld">
      <pc:chgData name="Hayley Winder" userId="25518ac3-2fe7-42f0-808a-b9619503f3dd" providerId="ADAL" clId="{175166E7-09BF-4777-8591-BD712DA562E1}" dt="2026-01-12T16:32:35.340" v="1071" actId="47"/>
      <pc:docMkLst>
        <pc:docMk/>
      </pc:docMkLst>
      <pc:sldChg chg="modSp mod">
        <pc:chgData name="Hayley Winder" userId="25518ac3-2fe7-42f0-808a-b9619503f3dd" providerId="ADAL" clId="{175166E7-09BF-4777-8591-BD712DA562E1}" dt="2026-01-12T10:07:06.680" v="22" actId="6549"/>
        <pc:sldMkLst>
          <pc:docMk/>
          <pc:sldMk cId="3356791903" sldId="260"/>
        </pc:sldMkLst>
        <pc:graphicFrameChg chg="modGraphic">
          <ac:chgData name="Hayley Winder" userId="25518ac3-2fe7-42f0-808a-b9619503f3dd" providerId="ADAL" clId="{175166E7-09BF-4777-8591-BD712DA562E1}" dt="2026-01-12T10:07:06.680" v="22" actId="6549"/>
          <ac:graphicFrameMkLst>
            <pc:docMk/>
            <pc:sldMk cId="3356791903" sldId="260"/>
            <ac:graphicFrameMk id="5" creationId="{5A182FA8-E1AB-D63D-6ECD-2D907EE595F6}"/>
          </ac:graphicFrameMkLst>
        </pc:graphicFrameChg>
      </pc:sldChg>
      <pc:sldChg chg="del">
        <pc:chgData name="Hayley Winder" userId="25518ac3-2fe7-42f0-808a-b9619503f3dd" providerId="ADAL" clId="{175166E7-09BF-4777-8591-BD712DA562E1}" dt="2026-01-12T10:07:24.003" v="23" actId="47"/>
        <pc:sldMkLst>
          <pc:docMk/>
          <pc:sldMk cId="760599453" sldId="265"/>
        </pc:sldMkLst>
      </pc:sldChg>
      <pc:sldChg chg="del">
        <pc:chgData name="Hayley Winder" userId="25518ac3-2fe7-42f0-808a-b9619503f3dd" providerId="ADAL" clId="{175166E7-09BF-4777-8591-BD712DA562E1}" dt="2026-01-12T16:32:35.340" v="1071" actId="47"/>
        <pc:sldMkLst>
          <pc:docMk/>
          <pc:sldMk cId="1606010280" sldId="266"/>
        </pc:sldMkLst>
      </pc:sldChg>
      <pc:sldChg chg="modSp mod">
        <pc:chgData name="Hayley Winder" userId="25518ac3-2fe7-42f0-808a-b9619503f3dd" providerId="ADAL" clId="{175166E7-09BF-4777-8591-BD712DA562E1}" dt="2026-01-12T10:24:42.110" v="694" actId="20577"/>
        <pc:sldMkLst>
          <pc:docMk/>
          <pc:sldMk cId="3120658537" sldId="270"/>
        </pc:sldMkLst>
        <pc:graphicFrameChg chg="mod modGraphic">
          <ac:chgData name="Hayley Winder" userId="25518ac3-2fe7-42f0-808a-b9619503f3dd" providerId="ADAL" clId="{175166E7-09BF-4777-8591-BD712DA562E1}" dt="2026-01-12T10:24:42.110" v="694" actId="20577"/>
          <ac:graphicFrameMkLst>
            <pc:docMk/>
            <pc:sldMk cId="3120658537" sldId="270"/>
            <ac:graphicFrameMk id="2" creationId="{F06D8B73-1069-A20D-8F57-8B1AA064904F}"/>
          </ac:graphicFrameMkLst>
        </pc:graphicFrameChg>
      </pc:sldChg>
      <pc:sldChg chg="delSp modSp mod">
        <pc:chgData name="Hayley Winder" userId="25518ac3-2fe7-42f0-808a-b9619503f3dd" providerId="ADAL" clId="{175166E7-09BF-4777-8591-BD712DA562E1}" dt="2026-01-12T10:16:11.108" v="95" actId="478"/>
        <pc:sldMkLst>
          <pc:docMk/>
          <pc:sldMk cId="2070466118" sldId="273"/>
        </pc:sldMkLst>
        <pc:spChg chg="del">
          <ac:chgData name="Hayley Winder" userId="25518ac3-2fe7-42f0-808a-b9619503f3dd" providerId="ADAL" clId="{175166E7-09BF-4777-8591-BD712DA562E1}" dt="2026-01-12T10:16:11.108" v="95" actId="478"/>
          <ac:spMkLst>
            <pc:docMk/>
            <pc:sldMk cId="2070466118" sldId="273"/>
            <ac:spMk id="6" creationId="{06D3BCB3-9898-8FE9-7C31-95AA52B74F02}"/>
          </ac:spMkLst>
        </pc:spChg>
        <pc:graphicFrameChg chg="mod modGraphic">
          <ac:chgData name="Hayley Winder" userId="25518ac3-2fe7-42f0-808a-b9619503f3dd" providerId="ADAL" clId="{175166E7-09BF-4777-8591-BD712DA562E1}" dt="2026-01-12T10:16:02.251" v="94" actId="6549"/>
          <ac:graphicFrameMkLst>
            <pc:docMk/>
            <pc:sldMk cId="2070466118" sldId="273"/>
            <ac:graphicFrameMk id="2" creationId="{225C9E27-D120-FB0E-EDFD-E98BBC05173C}"/>
          </ac:graphicFrameMkLst>
        </pc:graphicFrameChg>
      </pc:sldChg>
      <pc:sldChg chg="del">
        <pc:chgData name="Hayley Winder" userId="25518ac3-2fe7-42f0-808a-b9619503f3dd" providerId="ADAL" clId="{175166E7-09BF-4777-8591-BD712DA562E1}" dt="2026-01-12T16:32:28.626" v="1070" actId="47"/>
        <pc:sldMkLst>
          <pc:docMk/>
          <pc:sldMk cId="2536211415" sldId="275"/>
        </pc:sldMkLst>
      </pc:sldChg>
      <pc:sldChg chg="del">
        <pc:chgData name="Hayley Winder" userId="25518ac3-2fe7-42f0-808a-b9619503f3dd" providerId="ADAL" clId="{175166E7-09BF-4777-8591-BD712DA562E1}" dt="2026-01-12T16:32:26.002" v="1069" actId="47"/>
        <pc:sldMkLst>
          <pc:docMk/>
          <pc:sldMk cId="2883864405" sldId="276"/>
        </pc:sldMkLst>
      </pc:sldChg>
      <pc:sldChg chg="modSp mod">
        <pc:chgData name="Hayley Winder" userId="25518ac3-2fe7-42f0-808a-b9619503f3dd" providerId="ADAL" clId="{175166E7-09BF-4777-8591-BD712DA562E1}" dt="2026-01-12T16:32:19.901" v="1068" actId="20577"/>
        <pc:sldMkLst>
          <pc:docMk/>
          <pc:sldMk cId="2920400790" sldId="277"/>
        </pc:sldMkLst>
        <pc:graphicFrameChg chg="mod modGraphic">
          <ac:chgData name="Hayley Winder" userId="25518ac3-2fe7-42f0-808a-b9619503f3dd" providerId="ADAL" clId="{175166E7-09BF-4777-8591-BD712DA562E1}" dt="2026-01-12T16:32:19.901" v="1068" actId="2057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1/12/2026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57922226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93%</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93%</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493221046"/>
              </p:ext>
            </p:extLst>
          </p:nvPr>
        </p:nvGraphicFramePr>
        <p:xfrm>
          <a:off x="201820" y="631508"/>
          <a:ext cx="5530128" cy="31546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Regular specialist-led CPD sessions to improve subject knowledge.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Team teaching with external coaches.</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Provision of up-to-date resources, lesson plans, and assessment tools.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Training on inclusion and differentiation for diverse pupil needs.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Monitoring and feedback to identify strengths and areas for development.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Encouragement of ongoing professional development through workshops and courses.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CPD access for all staff – some were unable to attend at the scheduled time.</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Some  staff have more time with mentors and team teaching than others.</a:t>
                      </a:r>
                      <a:br>
                        <a:rPr lang="en-GB" sz="700" b="0" i="0" dirty="0">
                          <a:effectLst/>
                          <a:latin typeface="Calibri" panose="020F0502020204030204" pitchFamily="34" charset="0"/>
                          <a:ea typeface="Calibri" panose="020F0502020204030204" pitchFamily="34" charset="0"/>
                          <a:cs typeface="Calibri" panose="020F0502020204030204" pitchFamily="34" charset="0"/>
                        </a:rPr>
                      </a:br>
                      <a:r>
                        <a:rPr lang="en-GB" sz="700" b="0" i="0" dirty="0">
                          <a:effectLst/>
                          <a:latin typeface="Calibri" panose="020F0502020204030204" pitchFamily="34" charset="0"/>
                          <a:ea typeface="Calibri" panose="020F0502020204030204" pitchFamily="34" charset="0"/>
                          <a:cs typeface="Calibri" panose="020F0502020204030204" pitchFamily="34" charset="0"/>
                        </a:rPr>
                        <a:t>Limited impact measurement - no formal system in place to track improvements in staff confidence or pupil outcomes after CPD.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We introduced Sports Leaders, who have received training to lead games and activities during break and lunch times, helping to make playtimes more active and inclusive.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Organised a whole-school skipping day, which was a fun and engaging way to promote physical activity and encourage pupils to try new skills. Provided opportunities for pupils to participate in structured activities during playtimes, led by trained leaders.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Encouraged active participation in PE lessons and promoted enjoyment of physical activity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Whole-school initiatives: skipping day was a great success - introduce more events like this to sustain engagement.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Extra-curricular engagement: Many pupils attended clubs, though some preferred external activities.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Playtime activity: Sports Leaders made a positive impact, but activity levels vary - work on making provision more consistent and appealing to all pupils.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Daily activity beyond PE: PE lessons are active and engaging, but we do not yet have a consistent approach to short active breaks in classrooms.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798249171"/>
              </p:ext>
            </p:extLst>
          </p:nvPr>
        </p:nvGraphicFramePr>
        <p:xfrm>
          <a:off x="304799" y="633397"/>
          <a:ext cx="5530128" cy="35661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u="none" dirty="0">
                          <a:effectLst/>
                          <a:latin typeface="Calibri" panose="020F0502020204030204" pitchFamily="34" charset="0"/>
                          <a:ea typeface="Calibri" panose="020F0502020204030204" pitchFamily="34" charset="0"/>
                          <a:cs typeface="Calibri" panose="020F0502020204030204" pitchFamily="34" charset="0"/>
                        </a:rPr>
                        <a:t>Celebrated PE and sport achievements in assemblies, and on the school </a:t>
                      </a:r>
                      <a:r>
                        <a:rPr lang="en-GB" sz="700" b="0" i="0" u="none" dirty="0" err="1">
                          <a:effectLst/>
                          <a:latin typeface="Calibri" panose="020F0502020204030204" pitchFamily="34" charset="0"/>
                          <a:ea typeface="Calibri" panose="020F0502020204030204" pitchFamily="34" charset="0"/>
                          <a:cs typeface="Calibri" panose="020F0502020204030204" pitchFamily="34" charset="0"/>
                        </a:rPr>
                        <a:t>facebook</a:t>
                      </a:r>
                      <a:r>
                        <a:rPr lang="en-GB" sz="700" b="0" i="0" u="none" dirty="0">
                          <a:effectLst/>
                          <a:latin typeface="Calibri" panose="020F0502020204030204" pitchFamily="34" charset="0"/>
                          <a:ea typeface="Calibri" panose="020F0502020204030204" pitchFamily="34" charset="0"/>
                          <a:cs typeface="Calibri" panose="020F0502020204030204" pitchFamily="34" charset="0"/>
                        </a:rPr>
                        <a:t> page. Organised whole-school events.</a:t>
                      </a:r>
                    </a:p>
                    <a:p>
                      <a:pPr algn="just" fontAlgn="t"/>
                      <a:r>
                        <a:rPr lang="en-GB" sz="700" b="0" i="0" u="none" dirty="0">
                          <a:effectLst/>
                          <a:latin typeface="Calibri" panose="020F0502020204030204" pitchFamily="34" charset="0"/>
                          <a:ea typeface="Calibri" panose="020F0502020204030204" pitchFamily="34" charset="0"/>
                          <a:cs typeface="Calibri" panose="020F0502020204030204" pitchFamily="34" charset="0"/>
                        </a:rPr>
                        <a:t>Trained Sports Leaders to lead activities</a:t>
                      </a:r>
                    </a:p>
                    <a:p>
                      <a:pPr algn="just" fontAlgn="t"/>
                      <a:r>
                        <a:rPr lang="en-GB" sz="700" b="0" i="0" u="none" dirty="0">
                          <a:effectLst/>
                          <a:latin typeface="Calibri" panose="020F0502020204030204" pitchFamily="34" charset="0"/>
                          <a:ea typeface="Calibri" panose="020F0502020204030204" pitchFamily="34" charset="0"/>
                          <a:cs typeface="Calibri" panose="020F0502020204030204" pitchFamily="34" charset="0"/>
                        </a:rPr>
                        <a:t>Increased staff involvement in extra-curricular clubs and trips to sporting and outdoor adventurous events </a:t>
                      </a:r>
                    </a:p>
                    <a:p>
                      <a:pPr algn="just" fontAlgn="t"/>
                      <a:r>
                        <a:rPr lang="en-GB" sz="700" b="0" i="0" u="none" dirty="0">
                          <a:effectLst/>
                          <a:latin typeface="Calibri" panose="020F0502020204030204" pitchFamily="34" charset="0"/>
                          <a:ea typeface="Calibri" panose="020F0502020204030204" pitchFamily="34" charset="0"/>
                          <a:cs typeface="Calibri" panose="020F0502020204030204" pitchFamily="34" charset="0"/>
                        </a:rPr>
                        <a:t>Created PE and sport displays around school Promoted physical activity for mental health and wellbeing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Celebrate achievements more widely – Achievements have been shared; we can expand this through more consistent communication and visual celebration across school platforms.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Broaden staff involvement – Many staff supported extra-curricular activities and trips; we will continue encouraging wider participation to strengthen the profile further.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Ensured equal access to all sports and physical activities for boys and girls across the curriculum and extra-curricular provision. Offered mixed-gender participation in clubs, competitions, and whole-school events. Promoted inclusive practice by encouraging all pupils to try a variety of sports, regardless of gender. Opportunities for pupils to take part in non-traditional sports broadening experiences for all.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Monitoring participation more systematically – opportunities were equal, we did not consistently track gender balance in all events and clubs. </a:t>
                      </a:r>
                    </a:p>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Targeted encouragement for underrepresented groups – some pupils, despite having equal access, chose not to participate; more strategies to motivate these pupils would help.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fontAlgn="t"/>
                      <a:r>
                        <a:rPr lang="en-GB" sz="700" b="0" i="0" dirty="0">
                          <a:effectLst/>
                          <a:latin typeface="Calibri" panose="020F0502020204030204" pitchFamily="34" charset="0"/>
                          <a:ea typeface="Calibri" panose="020F0502020204030204" pitchFamily="34" charset="0"/>
                          <a:cs typeface="Calibri" panose="020F0502020204030204" pitchFamily="34" charset="0"/>
                        </a:rPr>
                        <a:t>Participation increased – Pupils represented the school in a range of local sports competitions. Strong staff support – More staff accompanied pupils to events, providing supervision and encouragement. Positive experience – Competitions helped pupils build confidence and teamwork skills. Inclusive opportunities – Boys, girls, and SEND pupils all had chances to take part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ea typeface="Calibri" panose="020F0502020204030204" pitchFamily="34" charset="0"/>
                          <a:cs typeface="Calibri" panose="020F0502020204030204" pitchFamily="34" charset="0"/>
                        </a:rPr>
                        <a:t>Enter more teams in competitions – This would allow more pupils to participate and experience competitive sport. Requires additional staff support.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6377377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0832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686311608"/>
              </p:ext>
            </p:extLst>
          </p:nvPr>
        </p:nvGraphicFramePr>
        <p:xfrm>
          <a:off x="294842" y="839137"/>
          <a:ext cx="5530128" cy="27051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Monitor curriculum implementation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Staff to use the Twinkl resources and feedback to subject leaders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Provide CPD where relevant – Dance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Work with SSCO and advisors re implementation of new bespoke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Curriculum meets the needs of all pupils </a:t>
                      </a:r>
                      <a:br>
                        <a:rPr lang="en-GB" sz="600" b="0" i="0" dirty="0">
                          <a:effectLst/>
                          <a:latin typeface="Calibri" panose="020F0502020204030204" pitchFamily="34" charset="0"/>
                          <a:ea typeface="Calibri" panose="020F0502020204030204" pitchFamily="34" charset="0"/>
                          <a:cs typeface="Calibri" panose="020F0502020204030204" pitchFamily="34" charset="0"/>
                        </a:rPr>
                      </a:br>
                      <a:r>
                        <a:rPr lang="en-GB" sz="600" b="0" i="0" dirty="0">
                          <a:effectLst/>
                          <a:latin typeface="Calibri" panose="020F0502020204030204" pitchFamily="34" charset="0"/>
                          <a:ea typeface="Calibri" panose="020F0502020204030204" pitchFamily="34" charset="0"/>
                          <a:cs typeface="Calibri" panose="020F0502020204030204" pitchFamily="34" charset="0"/>
                        </a:rPr>
                        <a:t>Staff have clarity on expectations and progression </a:t>
                      </a:r>
                      <a:br>
                        <a:rPr lang="en-GB" sz="600" b="0" i="0" dirty="0">
                          <a:effectLst/>
                          <a:latin typeface="Calibri" panose="020F0502020204030204" pitchFamily="34" charset="0"/>
                          <a:ea typeface="Calibri" panose="020F0502020204030204" pitchFamily="34" charset="0"/>
                          <a:cs typeface="Calibri" panose="020F0502020204030204" pitchFamily="34" charset="0"/>
                        </a:rPr>
                      </a:br>
                      <a:r>
                        <a:rPr lang="en-GB" sz="600" b="0" i="0" dirty="0">
                          <a:effectLst/>
                          <a:latin typeface="Calibri" panose="020F0502020204030204" pitchFamily="34" charset="0"/>
                          <a:ea typeface="Calibri" panose="020F0502020204030204" pitchFamily="34" charset="0"/>
                          <a:cs typeface="Calibri" panose="020F0502020204030204" pitchFamily="34" charset="0"/>
                        </a:rPr>
                        <a:t>Improved pupil engagement and outcomes</a:t>
                      </a:r>
                    </a:p>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Improved consistency and progression across PE lessons </a:t>
                      </a:r>
                    </a:p>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Increased staff confidence and subject knowledge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Staff feedback collected via survey or staff meeting </a:t>
                      </a:r>
                      <a:br>
                        <a:rPr lang="en-GB" sz="600" b="0" i="0" dirty="0">
                          <a:effectLst/>
                          <a:latin typeface="Calibri" panose="020F0502020204030204" pitchFamily="34" charset="0"/>
                          <a:ea typeface="Calibri" panose="020F0502020204030204" pitchFamily="34" charset="0"/>
                          <a:cs typeface="Calibri" panose="020F0502020204030204" pitchFamily="34" charset="0"/>
                        </a:rPr>
                      </a:br>
                      <a:r>
                        <a:rPr lang="en-GB" sz="600" b="0" i="0" dirty="0">
                          <a:effectLst/>
                          <a:latin typeface="Calibri" panose="020F0502020204030204" pitchFamily="34" charset="0"/>
                          <a:ea typeface="Calibri" panose="020F0502020204030204" pitchFamily="34" charset="0"/>
                          <a:cs typeface="Calibri" panose="020F0502020204030204" pitchFamily="34" charset="0"/>
                        </a:rPr>
                        <a:t>Planning scrutiny showing use of Twinkl resources </a:t>
                      </a:r>
                      <a:br>
                        <a:rPr lang="en-GB" sz="600" b="0" i="0" dirty="0">
                          <a:effectLst/>
                          <a:latin typeface="Calibri" panose="020F0502020204030204" pitchFamily="34" charset="0"/>
                          <a:ea typeface="Calibri" panose="020F0502020204030204" pitchFamily="34" charset="0"/>
                          <a:cs typeface="Calibri" panose="020F0502020204030204" pitchFamily="34" charset="0"/>
                        </a:rPr>
                      </a:br>
                      <a:r>
                        <a:rPr lang="en-GB" sz="600" b="0" i="0" dirty="0">
                          <a:effectLst/>
                          <a:latin typeface="Calibri" panose="020F0502020204030204" pitchFamily="34" charset="0"/>
                          <a:ea typeface="Calibri" panose="020F0502020204030204" pitchFamily="34" charset="0"/>
                          <a:cs typeface="Calibri" panose="020F0502020204030204" pitchFamily="34" charset="0"/>
                        </a:rPr>
                        <a:t>Lesson observations/walk throughs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fontAlgn="t"/>
                      <a:endParaRPr lang="en-GB" b="0" i="0" dirty="0">
                        <a:effectLst/>
                        <a:latin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411087625"/>
              </p:ext>
            </p:extLst>
          </p:nvPr>
        </p:nvGraphicFramePr>
        <p:xfrm>
          <a:off x="294842" y="694098"/>
          <a:ext cx="5530128" cy="34290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To sustain and expand a high‑quality extra‑curricular sports provision by supporting staff currently leading clubs and teams, encouraging wider staff involvement, and providing targeted subject leader support to ensure inclusive, engaging and sustainable opportunities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Staff currently running clubs and teams will continue to be supported to maintain a consistent extra‑curricular PE offer. The PE subject leaders will actively encourage wider staff involvement through mentoring, joint delivery, and sharing of resources. Targeted support will be provided to individual staff to build confidence and subject knowledge. A clear and updated extra‑curricular timetable will be shared with pupils and families. Participation and attendance will be monitored to ensure inclusivity and engagement.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A wide, consistent programme of extra‑curricular clubs and teams running across the year. Increased number of staff involved in leading or supporting clubs and teams. Staff report greater confidence and feel well‑supported by the PE subject leaders. Higher pupil participation rates in clubs/teams, including a broader range of pupils. Pupils show improved confidence, teamwork, and enthusiasm for sport. Positive pupil voice and feedback regarding extra‑curricular opportunities. Increased opportunities for competitive sport where appropriate.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ea typeface="Calibri" panose="020F0502020204030204" pitchFamily="34" charset="0"/>
                          <a:cs typeface="Calibri" panose="020F0502020204030204" pitchFamily="34" charset="0"/>
                        </a:rPr>
                        <a:t>Evidence shows an increased and sustained extra‑curricular PE offer, with higher staff involvement, improved pupil participation, and positive pupil and staff feedback, demonstrating a positive impact on engagement, confidence, and enjoyment in physical activity beyond curriculum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January 26 – we offered more clubs including athletics, gymnastics and mixed games which were all new for this academic year and allowed children from a broader range of classes to participate. They offered inclusive opportunities with different members of staff supporting children with SEN as well as those with social difficulties.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broader selection of children participated in extra-curricular clubs and teams representing school. Pupils were more confident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64251727"/>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effectLst/>
                          <a:latin typeface="Calibri" panose="020F0502020204030204" pitchFamily="34" charset="0"/>
                          <a:ea typeface="Calibri" panose="020F0502020204030204" pitchFamily="34" charset="0"/>
                          <a:cs typeface="Calibri" panose="020F0502020204030204" pitchFamily="34" charset="0"/>
                        </a:rPr>
                        <a:t>Running track surface improvements so it is accessible in all weathers for all users.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457200"/>
                      <a:r>
                        <a:rPr lang="en-GB" sz="600" dirty="0">
                          <a:effectLst/>
                          <a:latin typeface="Calibri" panose="020F0502020204030204" pitchFamily="34" charset="0"/>
                          <a:ea typeface="Calibri" panose="020F0502020204030204" pitchFamily="34" charset="0"/>
                          <a:cs typeface="Calibri" panose="020F0502020204030204" pitchFamily="34" charset="0"/>
                        </a:rPr>
                        <a:t>Investigate costings of resurfacing the running track – time frame, implications etc</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running track is being used daily in all weathers as the surface is suitable and accessible for all children.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Running track is used.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 have issues after the repairs to the track led to flooding. It is still under investigation – Jan 26.</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£3000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190</TotalTime>
  <Words>2355</Words>
  <Application>Microsoft Office PowerPoint</Application>
  <PresentationFormat>Custom</PresentationFormat>
  <Paragraphs>242</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Hayley Winder</cp:lastModifiedBy>
  <cp:revision>14</cp:revision>
  <dcterms:created xsi:type="dcterms:W3CDTF">2025-10-08T18:09:30Z</dcterms:created>
  <dcterms:modified xsi:type="dcterms:W3CDTF">2026-01-12T16:32:39Z</dcterms:modified>
</cp:coreProperties>
</file>