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80" r:id="rId4"/>
    <p:sldId id="260" r:id="rId5"/>
    <p:sldId id="259" r:id="rId6"/>
    <p:sldId id="281" r:id="rId7"/>
    <p:sldId id="261" r:id="rId8"/>
    <p:sldId id="264" r:id="rId9"/>
    <p:sldId id="265" r:id="rId10"/>
    <p:sldId id="282" r:id="rId11"/>
    <p:sldId id="267" r:id="rId12"/>
    <p:sldId id="268" r:id="rId13"/>
    <p:sldId id="283" r:id="rId14"/>
    <p:sldId id="269" r:id="rId15"/>
    <p:sldId id="270" r:id="rId16"/>
    <p:sldId id="271" r:id="rId17"/>
    <p:sldId id="284" r:id="rId18"/>
    <p:sldId id="272" r:id="rId19"/>
    <p:sldId id="273" r:id="rId20"/>
    <p:sldId id="285" r:id="rId21"/>
    <p:sldId id="274" r:id="rId22"/>
    <p:sldId id="275" r:id="rId23"/>
    <p:sldId id="276" r:id="rId24"/>
    <p:sldId id="277" r:id="rId25"/>
    <p:sldId id="278"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B75E03B-DB68-4BFA-AA87-FCB7BEC3012E}"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2555413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75E03B-DB68-4BFA-AA87-FCB7BEC3012E}"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2519776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75E03B-DB68-4BFA-AA87-FCB7BEC3012E}"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223053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B75E03B-DB68-4BFA-AA87-FCB7BEC3012E}"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194659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B75E03B-DB68-4BFA-AA87-FCB7BEC3012E}" type="datetimeFigureOut">
              <a:rPr lang="en-GB" smtClean="0"/>
              <a:t>07/03/2022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1614655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B75E03B-DB68-4BFA-AA87-FCB7BEC3012E}" type="datetimeFigureOut">
              <a:rPr lang="en-GB" smtClean="0"/>
              <a:t>07/03/2022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1494863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75E03B-DB68-4BFA-AA87-FCB7BEC3012E}" type="datetimeFigureOut">
              <a:rPr lang="en-GB" smtClean="0"/>
              <a:t>07/03/2022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2286395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75E03B-DB68-4BFA-AA87-FCB7BEC3012E}"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2229758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75E03B-DB68-4BFA-AA87-FCB7BEC3012E}"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2669098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75E03B-DB68-4BFA-AA87-FCB7BEC3012E}"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3566445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75E03B-DB68-4BFA-AA87-FCB7BEC3012E}"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560C6-9280-4393-BD5A-2DAB8FDFC4B6}" type="slidenum">
              <a:rPr lang="en-GB" smtClean="0"/>
              <a:t>‹#›</a:t>
            </a:fld>
            <a:endParaRPr lang="en-GB"/>
          </a:p>
        </p:txBody>
      </p:sp>
    </p:spTree>
    <p:extLst>
      <p:ext uri="{BB962C8B-B14F-4D97-AF65-F5344CB8AC3E}">
        <p14:creationId xmlns:p14="http://schemas.microsoft.com/office/powerpoint/2010/main" val="324933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75E03B-DB68-4BFA-AA87-FCB7BEC3012E}" type="datetimeFigureOut">
              <a:rPr lang="en-GB" smtClean="0"/>
              <a:t>07/03/2022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8560C6-9280-4393-BD5A-2DAB8FDFC4B6}" type="slidenum">
              <a:rPr lang="en-GB" smtClean="0"/>
              <a:t>‹#›</a:t>
            </a:fld>
            <a:endParaRPr lang="en-GB"/>
          </a:p>
        </p:txBody>
      </p:sp>
    </p:spTree>
    <p:extLst>
      <p:ext uri="{BB962C8B-B14F-4D97-AF65-F5344CB8AC3E}">
        <p14:creationId xmlns:p14="http://schemas.microsoft.com/office/powerpoint/2010/main" val="42223605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Early Years Curriculum </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197820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457200"/>
            <a:ext cx="8077200" cy="4961358"/>
          </a:xfrm>
          <a:prstGeom prst="rect">
            <a:avLst/>
          </a:prstGeom>
        </p:spPr>
        <p:txBody>
          <a:bodyPr wrap="square">
            <a:spAutoFit/>
          </a:bodyPr>
          <a:lstStyle/>
          <a:p>
            <a:pPr>
              <a:lnSpc>
                <a:spcPct val="115000"/>
              </a:lnSpc>
              <a:spcAft>
                <a:spcPts val="1000"/>
              </a:spcAft>
            </a:pPr>
            <a:r>
              <a:rPr lang="en-GB" dirty="0">
                <a:latin typeface="Comic Sans MS"/>
                <a:ea typeface="Calibri"/>
                <a:cs typeface="Times New Roman"/>
              </a:rPr>
              <a:t>The Early Years Foundation Stage curriculum sets out what children should be able to do by the end of their Reception year. </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 </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There are 7 areas of learning, subdivided into 17 Early Learning Goals.</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 </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The Areas of Learning are:</a:t>
            </a:r>
            <a:endParaRPr lang="en-GB" sz="1400" dirty="0">
              <a:ea typeface="Calibri"/>
              <a:cs typeface="Times New Roman"/>
            </a:endParaRPr>
          </a:p>
          <a:p>
            <a:pPr marL="342900" marR="0" lvl="0" indent="-342900">
              <a:lnSpc>
                <a:spcPct val="115000"/>
              </a:lnSpc>
              <a:spcBef>
                <a:spcPts val="0"/>
              </a:spcBef>
              <a:spcAft>
                <a:spcPts val="0"/>
              </a:spcAft>
              <a:buFont typeface="Symbol"/>
              <a:buChar char=""/>
            </a:pPr>
            <a:r>
              <a:rPr lang="en-GB" dirty="0">
                <a:latin typeface="Comic Sans MS"/>
                <a:ea typeface="Calibri"/>
                <a:cs typeface="Times New Roman"/>
              </a:rPr>
              <a:t>Communication and Language</a:t>
            </a:r>
            <a:endParaRPr lang="en-GB" sz="1400" dirty="0">
              <a:ea typeface="Calibri"/>
              <a:cs typeface="Times New Roman"/>
            </a:endParaRPr>
          </a:p>
          <a:p>
            <a:pPr marL="342900" marR="0" lvl="0" indent="-342900">
              <a:lnSpc>
                <a:spcPct val="115000"/>
              </a:lnSpc>
              <a:spcBef>
                <a:spcPts val="0"/>
              </a:spcBef>
              <a:spcAft>
                <a:spcPts val="0"/>
              </a:spcAft>
              <a:buFont typeface="Symbol"/>
              <a:buChar char=""/>
            </a:pPr>
            <a:r>
              <a:rPr lang="en-GB" dirty="0">
                <a:latin typeface="Comic Sans MS"/>
                <a:ea typeface="Calibri"/>
                <a:cs typeface="Times New Roman"/>
              </a:rPr>
              <a:t>PSED (Personal, Social and Emotional Development)</a:t>
            </a:r>
            <a:endParaRPr lang="en-GB" sz="1400" dirty="0">
              <a:ea typeface="Calibri"/>
              <a:cs typeface="Times New Roman"/>
            </a:endParaRPr>
          </a:p>
          <a:p>
            <a:pPr marL="342900" marR="0" lvl="0" indent="-342900">
              <a:lnSpc>
                <a:spcPct val="115000"/>
              </a:lnSpc>
              <a:spcBef>
                <a:spcPts val="0"/>
              </a:spcBef>
              <a:spcAft>
                <a:spcPts val="0"/>
              </a:spcAft>
              <a:buFont typeface="Symbol"/>
              <a:buChar char=""/>
            </a:pPr>
            <a:r>
              <a:rPr lang="en-GB" dirty="0">
                <a:latin typeface="Comic Sans MS"/>
                <a:ea typeface="Calibri"/>
                <a:cs typeface="Times New Roman"/>
              </a:rPr>
              <a:t>Physical Development</a:t>
            </a:r>
            <a:endParaRPr lang="en-GB" sz="1400" dirty="0">
              <a:ea typeface="Calibri"/>
              <a:cs typeface="Times New Roman"/>
            </a:endParaRPr>
          </a:p>
          <a:p>
            <a:pPr marL="342900" marR="0" lvl="0" indent="-342900">
              <a:lnSpc>
                <a:spcPct val="115000"/>
              </a:lnSpc>
              <a:spcBef>
                <a:spcPts val="0"/>
              </a:spcBef>
              <a:spcAft>
                <a:spcPts val="0"/>
              </a:spcAft>
              <a:buFont typeface="Symbol"/>
              <a:buChar char=""/>
            </a:pPr>
            <a:r>
              <a:rPr lang="en-GB" dirty="0">
                <a:latin typeface="Comic Sans MS"/>
                <a:ea typeface="Calibri"/>
                <a:cs typeface="Times New Roman"/>
              </a:rPr>
              <a:t>Literacy (reading &amp; writing)</a:t>
            </a:r>
            <a:endParaRPr lang="en-GB" sz="1400" dirty="0">
              <a:ea typeface="Calibri"/>
              <a:cs typeface="Times New Roman"/>
            </a:endParaRPr>
          </a:p>
          <a:p>
            <a:pPr marL="342900" marR="0" lvl="0" indent="-342900">
              <a:lnSpc>
                <a:spcPct val="115000"/>
              </a:lnSpc>
              <a:spcBef>
                <a:spcPts val="0"/>
              </a:spcBef>
              <a:spcAft>
                <a:spcPts val="0"/>
              </a:spcAft>
              <a:buFont typeface="Symbol"/>
              <a:buChar char=""/>
            </a:pPr>
            <a:r>
              <a:rPr lang="en-GB" dirty="0">
                <a:latin typeface="Comic Sans MS"/>
                <a:ea typeface="Calibri"/>
                <a:cs typeface="Times New Roman"/>
              </a:rPr>
              <a:t>Mathematics</a:t>
            </a:r>
            <a:endParaRPr lang="en-GB" sz="1400" dirty="0">
              <a:ea typeface="Calibri"/>
              <a:cs typeface="Times New Roman"/>
            </a:endParaRPr>
          </a:p>
          <a:p>
            <a:pPr marL="342900" marR="0" lvl="0" indent="-342900">
              <a:lnSpc>
                <a:spcPct val="115000"/>
              </a:lnSpc>
              <a:spcBef>
                <a:spcPts val="0"/>
              </a:spcBef>
              <a:spcAft>
                <a:spcPts val="1000"/>
              </a:spcAft>
              <a:buFont typeface="Symbol"/>
              <a:buChar char=""/>
            </a:pPr>
            <a:r>
              <a:rPr lang="en-GB" dirty="0">
                <a:latin typeface="Comic Sans MS"/>
                <a:ea typeface="Calibri"/>
                <a:cs typeface="Times New Roman"/>
              </a:rPr>
              <a:t>Understanding the World (History, Geography, </a:t>
            </a:r>
            <a:r>
              <a:rPr lang="en-GB" dirty="0" smtClean="0">
                <a:latin typeface="Comic Sans MS"/>
                <a:ea typeface="Calibri"/>
                <a:cs typeface="Times New Roman"/>
              </a:rPr>
              <a:t>Science)</a:t>
            </a:r>
          </a:p>
          <a:p>
            <a:pPr marL="342900" marR="0" lvl="0" indent="-342900">
              <a:lnSpc>
                <a:spcPct val="115000"/>
              </a:lnSpc>
              <a:spcBef>
                <a:spcPts val="0"/>
              </a:spcBef>
              <a:spcAft>
                <a:spcPts val="1000"/>
              </a:spcAft>
              <a:buFont typeface="Symbol"/>
              <a:buChar char=""/>
            </a:pPr>
            <a:r>
              <a:rPr lang="en-GB" dirty="0" smtClean="0">
                <a:latin typeface="Comic Sans MS"/>
                <a:ea typeface="Calibri"/>
                <a:cs typeface="Times New Roman"/>
              </a:rPr>
              <a:t>Expressive </a:t>
            </a:r>
            <a:r>
              <a:rPr lang="en-GB" dirty="0">
                <a:latin typeface="Comic Sans MS"/>
                <a:ea typeface="Calibri"/>
                <a:cs typeface="Times New Roman"/>
              </a:rPr>
              <a:t>Arts and Design</a:t>
            </a:r>
            <a:endParaRPr lang="en-GB" dirty="0"/>
          </a:p>
        </p:txBody>
      </p:sp>
    </p:spTree>
    <p:extLst>
      <p:ext uri="{BB962C8B-B14F-4D97-AF65-F5344CB8AC3E}">
        <p14:creationId xmlns:p14="http://schemas.microsoft.com/office/powerpoint/2010/main" val="642461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1"/>
            <a:ext cx="8153400" cy="6144246"/>
          </a:xfrm>
          <a:prstGeom prst="rect">
            <a:avLst/>
          </a:prstGeom>
        </p:spPr>
        <p:txBody>
          <a:bodyPr wrap="square">
            <a:spAutoFit/>
          </a:bodyPr>
          <a:lstStyle/>
          <a:p>
            <a:pPr>
              <a:lnSpc>
                <a:spcPct val="115000"/>
              </a:lnSpc>
              <a:spcAft>
                <a:spcPts val="1000"/>
              </a:spcAft>
            </a:pPr>
            <a:r>
              <a:rPr lang="en-GB" dirty="0">
                <a:latin typeface="Comic Sans MS"/>
                <a:ea typeface="Calibri"/>
                <a:cs typeface="Times New Roman"/>
              </a:rPr>
              <a:t>I will have to assess each child against each of the Early Learning Goals, making a decision about whether or not they have reached the expected level of development for a Reception child. </a:t>
            </a:r>
            <a:endParaRPr lang="en-GB" dirty="0" smtClean="0">
              <a:latin typeface="Comic Sans MS"/>
              <a:ea typeface="Calibri"/>
              <a:cs typeface="Times New Roman"/>
            </a:endParaRPr>
          </a:p>
          <a:p>
            <a:pPr>
              <a:lnSpc>
                <a:spcPct val="115000"/>
              </a:lnSpc>
              <a:spcAft>
                <a:spcPts val="1000"/>
              </a:spcAft>
            </a:pPr>
            <a:r>
              <a:rPr lang="en-GB" dirty="0" smtClean="0">
                <a:latin typeface="Comic Sans MS"/>
                <a:ea typeface="Calibri"/>
                <a:cs typeface="Times New Roman"/>
              </a:rPr>
              <a:t>This </a:t>
            </a:r>
            <a:r>
              <a:rPr lang="en-GB" dirty="0">
                <a:latin typeface="Comic Sans MS"/>
                <a:ea typeface="Calibri"/>
                <a:cs typeface="Times New Roman"/>
              </a:rPr>
              <a:t>usually has to be completed sometime in June.</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 </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T</a:t>
            </a:r>
            <a:r>
              <a:rPr lang="en-GB" dirty="0" smtClean="0">
                <a:latin typeface="Comic Sans MS"/>
                <a:ea typeface="Calibri"/>
                <a:cs typeface="Times New Roman"/>
              </a:rPr>
              <a:t>he </a:t>
            </a:r>
            <a:r>
              <a:rPr lang="en-GB" dirty="0">
                <a:latin typeface="Comic Sans MS"/>
                <a:ea typeface="Calibri"/>
                <a:cs typeface="Times New Roman"/>
              </a:rPr>
              <a:t>17 </a:t>
            </a:r>
            <a:r>
              <a:rPr lang="en-GB" dirty="0" smtClean="0">
                <a:latin typeface="Comic Sans MS"/>
                <a:ea typeface="Calibri"/>
                <a:cs typeface="Times New Roman"/>
              </a:rPr>
              <a:t>ELGs are on this presentation, so </a:t>
            </a:r>
            <a:r>
              <a:rPr lang="en-GB" dirty="0">
                <a:latin typeface="Comic Sans MS"/>
                <a:ea typeface="Calibri"/>
                <a:cs typeface="Times New Roman"/>
              </a:rPr>
              <a:t>that you can read through them for yourselves</a:t>
            </a:r>
            <a:r>
              <a:rPr lang="en-GB" dirty="0" smtClean="0">
                <a:latin typeface="Comic Sans MS"/>
                <a:ea typeface="Calibri"/>
                <a:cs typeface="Times New Roman"/>
              </a:rPr>
              <a:t>. After the first ones I have put a slide indicating where you can help to ensure that your child is at ‘expected’.</a:t>
            </a:r>
          </a:p>
          <a:p>
            <a:pPr>
              <a:lnSpc>
                <a:spcPct val="115000"/>
              </a:lnSpc>
              <a:spcAft>
                <a:spcPts val="1000"/>
              </a:spcAft>
            </a:pPr>
            <a:endParaRPr lang="en-GB" dirty="0" smtClean="0">
              <a:latin typeface="Comic Sans MS"/>
              <a:ea typeface="Calibri"/>
              <a:cs typeface="Times New Roman"/>
            </a:endParaRPr>
          </a:p>
          <a:p>
            <a:pPr>
              <a:lnSpc>
                <a:spcPct val="115000"/>
              </a:lnSpc>
              <a:spcAft>
                <a:spcPts val="1000"/>
              </a:spcAft>
            </a:pPr>
            <a:r>
              <a:rPr lang="en-GB" dirty="0">
                <a:latin typeface="Comic Sans MS"/>
                <a:ea typeface="Calibri"/>
                <a:cs typeface="Times New Roman"/>
              </a:rPr>
              <a:t>Many of the children are confidently on track to be at this ‘expected’ level, but I thought it would be useful to take you through the areas which will be more challenging. </a:t>
            </a:r>
            <a:endParaRPr lang="en-GB" dirty="0" smtClean="0">
              <a:latin typeface="Comic Sans MS"/>
              <a:ea typeface="Calibri"/>
              <a:cs typeface="Times New Roman"/>
            </a:endParaRPr>
          </a:p>
          <a:p>
            <a:pPr>
              <a:lnSpc>
                <a:spcPct val="115000"/>
              </a:lnSpc>
              <a:spcAft>
                <a:spcPts val="1000"/>
              </a:spcAft>
            </a:pPr>
            <a:endParaRPr lang="en-GB" dirty="0">
              <a:ea typeface="Calibri"/>
              <a:cs typeface="Times New Roman"/>
            </a:endParaRPr>
          </a:p>
          <a:p>
            <a:pPr>
              <a:lnSpc>
                <a:spcPct val="115000"/>
              </a:lnSpc>
              <a:spcAft>
                <a:spcPts val="1000"/>
              </a:spcAft>
            </a:pPr>
            <a:r>
              <a:rPr lang="en-GB" dirty="0">
                <a:latin typeface="Comic Sans MS"/>
                <a:ea typeface="Calibri"/>
                <a:cs typeface="Times New Roman"/>
              </a:rPr>
              <a:t>We do have quite a long time to go in the school year, but obviously any help you give to your child will be invaluable. </a:t>
            </a:r>
            <a:endParaRPr lang="en-GB" dirty="0">
              <a:ea typeface="Calibri"/>
              <a:cs typeface="Times New Roman"/>
            </a:endParaRPr>
          </a:p>
          <a:p>
            <a:pPr>
              <a:lnSpc>
                <a:spcPct val="115000"/>
              </a:lnSpc>
              <a:spcAft>
                <a:spcPts val="1000"/>
              </a:spcAft>
            </a:pPr>
            <a:endParaRPr lang="en-GB" sz="1400" dirty="0">
              <a:ea typeface="Calibri"/>
              <a:cs typeface="Times New Roman"/>
            </a:endParaRPr>
          </a:p>
        </p:txBody>
      </p:sp>
    </p:spTree>
    <p:extLst>
      <p:ext uri="{BB962C8B-B14F-4D97-AF65-F5344CB8AC3E}">
        <p14:creationId xmlns:p14="http://schemas.microsoft.com/office/powerpoint/2010/main" val="2320176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Communication and Language</a:t>
            </a:r>
            <a:endParaRPr lang="en-GB" dirty="0"/>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1828800"/>
            <a:ext cx="7558563"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162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762000"/>
            <a:ext cx="8138668"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413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609600"/>
            <a:ext cx="8458200" cy="2260106"/>
          </a:xfrm>
          <a:prstGeom prst="rect">
            <a:avLst/>
          </a:prstGeom>
        </p:spPr>
        <p:txBody>
          <a:bodyPr wrap="square">
            <a:spAutoFit/>
          </a:bodyPr>
          <a:lstStyle/>
          <a:p>
            <a:pPr>
              <a:lnSpc>
                <a:spcPct val="115000"/>
              </a:lnSpc>
              <a:spcAft>
                <a:spcPts val="1000"/>
              </a:spcAft>
            </a:pPr>
            <a:r>
              <a:rPr lang="en-GB" b="1" i="1" u="sng" dirty="0" smtClean="0">
                <a:latin typeface="Comic Sans MS"/>
                <a:ea typeface="Calibri"/>
                <a:cs typeface="Times New Roman"/>
              </a:rPr>
              <a:t>Helping with Communication </a:t>
            </a:r>
            <a:r>
              <a:rPr lang="en-GB" b="1" i="1" u="sng" dirty="0">
                <a:latin typeface="Comic Sans MS"/>
                <a:ea typeface="Calibri"/>
                <a:cs typeface="Times New Roman"/>
              </a:rPr>
              <a:t>&amp; Language.</a:t>
            </a:r>
            <a:endParaRPr lang="en-GB" sz="1400" b="1" i="1" dirty="0">
              <a:ea typeface="Calibri"/>
              <a:cs typeface="Times New Roman"/>
            </a:endParaRPr>
          </a:p>
          <a:p>
            <a:pPr>
              <a:lnSpc>
                <a:spcPct val="115000"/>
              </a:lnSpc>
              <a:spcAft>
                <a:spcPts val="1000"/>
              </a:spcAft>
            </a:pPr>
            <a:r>
              <a:rPr lang="en-GB" dirty="0">
                <a:latin typeface="Comic Sans MS"/>
                <a:ea typeface="Calibri"/>
                <a:cs typeface="Times New Roman"/>
              </a:rPr>
              <a:t>Although many of the Reception children are real chatterboxes, they do have to be able to take part in two way communication, with back and forth exchanges on the same topic!</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We need to watch out that children are using different tenses correctly, so that for example they say ‘went’ and not ‘</a:t>
            </a:r>
            <a:r>
              <a:rPr lang="en-GB" dirty="0" err="1">
                <a:latin typeface="Comic Sans MS"/>
                <a:ea typeface="Calibri"/>
                <a:cs typeface="Times New Roman"/>
              </a:rPr>
              <a:t>goed</a:t>
            </a:r>
            <a:r>
              <a:rPr lang="en-GB" dirty="0">
                <a:latin typeface="Comic Sans MS"/>
                <a:ea typeface="Calibri"/>
                <a:cs typeface="Times New Roman"/>
              </a:rPr>
              <a:t>’.</a:t>
            </a:r>
            <a:endParaRPr lang="en-GB" sz="1400" dirty="0">
              <a:ea typeface="Calibri"/>
              <a:cs typeface="Times New Roman"/>
            </a:endParaRPr>
          </a:p>
        </p:txBody>
      </p:sp>
    </p:spTree>
    <p:extLst>
      <p:ext uri="{BB962C8B-B14F-4D97-AF65-F5344CB8AC3E}">
        <p14:creationId xmlns:p14="http://schemas.microsoft.com/office/powerpoint/2010/main" val="3162171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PSED</a:t>
            </a:r>
            <a:endParaRPr lang="en-GB" dirty="0"/>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447800"/>
            <a:ext cx="8253899" cy="3661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3535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999" y="990600"/>
            <a:ext cx="9020001" cy="361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6633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295400"/>
            <a:ext cx="10040840" cy="273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8752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457200"/>
            <a:ext cx="7620000" cy="4427879"/>
          </a:xfrm>
          <a:prstGeom prst="rect">
            <a:avLst/>
          </a:prstGeom>
        </p:spPr>
        <p:txBody>
          <a:bodyPr wrap="square">
            <a:spAutoFit/>
          </a:bodyPr>
          <a:lstStyle/>
          <a:p>
            <a:pPr>
              <a:lnSpc>
                <a:spcPct val="115000"/>
              </a:lnSpc>
              <a:spcAft>
                <a:spcPts val="1000"/>
              </a:spcAft>
            </a:pPr>
            <a:r>
              <a:rPr lang="en-GB" b="1" i="1" u="sng" dirty="0" smtClean="0">
                <a:latin typeface="Comic Sans MS"/>
                <a:ea typeface="Calibri"/>
                <a:cs typeface="Times New Roman"/>
              </a:rPr>
              <a:t>Helping with Personal</a:t>
            </a:r>
            <a:r>
              <a:rPr lang="en-GB" b="1" i="1" u="sng" dirty="0">
                <a:latin typeface="Comic Sans MS"/>
                <a:ea typeface="Calibri"/>
                <a:cs typeface="Times New Roman"/>
              </a:rPr>
              <a:t>, Social and Emotional Development</a:t>
            </a:r>
            <a:endParaRPr lang="en-GB" sz="1400" b="1" i="1" dirty="0">
              <a:ea typeface="Calibri"/>
              <a:cs typeface="Times New Roman"/>
            </a:endParaRPr>
          </a:p>
          <a:p>
            <a:pPr>
              <a:lnSpc>
                <a:spcPct val="115000"/>
              </a:lnSpc>
              <a:spcAft>
                <a:spcPts val="1000"/>
              </a:spcAft>
            </a:pPr>
            <a:r>
              <a:rPr lang="en-GB" dirty="0">
                <a:latin typeface="Comic Sans MS"/>
                <a:ea typeface="Calibri"/>
                <a:cs typeface="Times New Roman"/>
              </a:rPr>
              <a:t>Usually all of the children currently in Reception behave in a way which is as would be expected. No-one’s perfect and we do expect them to behave like 4 and 5 year olds!</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We are working on being able to follow instructions involving several ideas or actions.</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All children are different and some of the class are quite shy and hesitant, meaning that they sometimes lack confidence in new situations.</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We are also developing the children’s resilience and perseverance, with encouragement to think for themselves rather than always turning to an adult when they hit a problem.</a:t>
            </a:r>
            <a:endParaRPr lang="en-GB" sz="1400" dirty="0">
              <a:ea typeface="Calibri"/>
              <a:cs typeface="Times New Roman"/>
            </a:endParaRPr>
          </a:p>
        </p:txBody>
      </p:sp>
    </p:spTree>
    <p:extLst>
      <p:ext uri="{BB962C8B-B14F-4D97-AF65-F5344CB8AC3E}">
        <p14:creationId xmlns:p14="http://schemas.microsoft.com/office/powerpoint/2010/main" val="4175281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Physical Development</a:t>
            </a:r>
            <a:endParaRPr lang="en-GB" dirty="0"/>
          </a:p>
        </p:txBody>
      </p:sp>
      <p:pic>
        <p:nvPicPr>
          <p:cNvPr id="819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676400"/>
            <a:ext cx="8732675"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4404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447800"/>
            <a:ext cx="8640368" cy="272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1231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482809"/>
            <a:ext cx="7467600" cy="3981090"/>
          </a:xfrm>
          <a:prstGeom prst="rect">
            <a:avLst/>
          </a:prstGeom>
        </p:spPr>
        <p:txBody>
          <a:bodyPr wrap="square">
            <a:spAutoFit/>
          </a:bodyPr>
          <a:lstStyle/>
          <a:p>
            <a:pPr>
              <a:lnSpc>
                <a:spcPct val="115000"/>
              </a:lnSpc>
              <a:spcAft>
                <a:spcPts val="1000"/>
              </a:spcAft>
            </a:pPr>
            <a:r>
              <a:rPr lang="en-GB" b="1" i="1" u="sng" dirty="0" smtClean="0">
                <a:latin typeface="Comic Sans MS"/>
                <a:ea typeface="Calibri"/>
                <a:cs typeface="Times New Roman"/>
              </a:rPr>
              <a:t>Helping with Physical </a:t>
            </a:r>
            <a:r>
              <a:rPr lang="en-GB" b="1" i="1" u="sng" dirty="0">
                <a:latin typeface="Comic Sans MS"/>
                <a:ea typeface="Calibri"/>
                <a:cs typeface="Times New Roman"/>
              </a:rPr>
              <a:t>Development</a:t>
            </a:r>
            <a:endParaRPr lang="en-GB" sz="1400" b="1" i="1" dirty="0">
              <a:ea typeface="Calibri"/>
              <a:cs typeface="Times New Roman"/>
            </a:endParaRPr>
          </a:p>
          <a:p>
            <a:pPr>
              <a:lnSpc>
                <a:spcPct val="115000"/>
              </a:lnSpc>
              <a:spcAft>
                <a:spcPts val="1000"/>
              </a:spcAft>
            </a:pPr>
            <a:r>
              <a:rPr lang="en-GB" dirty="0">
                <a:latin typeface="Comic Sans MS"/>
                <a:ea typeface="Calibri"/>
                <a:cs typeface="Times New Roman"/>
              </a:rPr>
              <a:t>Maybe during the pandemics some children have had less opportunities to go to parks and playgrounds than they would usually have had. I am aware that for some children climbing up a climbing frame is quite daunting.</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On the whole the children demonstrate good gross motor skills, we just need to ensure that we encourage them to push themselves to climb higher or to run faster. </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Fine motor skills are more of an issue at the moment, particularly with regard to holding a pencil correctly and showing accuracy and care when drawing, as well as forming letters properly.</a:t>
            </a:r>
            <a:endParaRPr lang="en-GB" sz="1400" dirty="0">
              <a:ea typeface="Calibri"/>
              <a:cs typeface="Times New Roman"/>
            </a:endParaRPr>
          </a:p>
        </p:txBody>
      </p:sp>
    </p:spTree>
    <p:extLst>
      <p:ext uri="{BB962C8B-B14F-4D97-AF65-F5344CB8AC3E}">
        <p14:creationId xmlns:p14="http://schemas.microsoft.com/office/powerpoint/2010/main" val="18199976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Literacy</a:t>
            </a:r>
            <a:endParaRPr lang="en-GB" dirty="0"/>
          </a:p>
        </p:txBody>
      </p:sp>
      <p:pic>
        <p:nvPicPr>
          <p:cNvPr id="1024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828800"/>
            <a:ext cx="8181734"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9754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1371600"/>
            <a:ext cx="8398539" cy="2646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0573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802" y="1524000"/>
            <a:ext cx="8882198" cy="279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86637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685800"/>
            <a:ext cx="7924800" cy="4618187"/>
          </a:xfrm>
          <a:prstGeom prst="rect">
            <a:avLst/>
          </a:prstGeom>
        </p:spPr>
        <p:txBody>
          <a:bodyPr wrap="square">
            <a:spAutoFit/>
          </a:bodyPr>
          <a:lstStyle/>
          <a:p>
            <a:pPr>
              <a:lnSpc>
                <a:spcPct val="115000"/>
              </a:lnSpc>
              <a:spcAft>
                <a:spcPts val="1000"/>
              </a:spcAft>
            </a:pPr>
            <a:r>
              <a:rPr lang="en-GB" b="1" i="1" u="sng" dirty="0" smtClean="0">
                <a:latin typeface="Comic Sans MS"/>
                <a:ea typeface="Calibri"/>
                <a:cs typeface="Times New Roman"/>
              </a:rPr>
              <a:t>Helping with Literacy</a:t>
            </a:r>
            <a:endParaRPr lang="en-GB" sz="1400" b="1" i="1" dirty="0">
              <a:ea typeface="Calibri"/>
              <a:cs typeface="Times New Roman"/>
            </a:endParaRPr>
          </a:p>
          <a:p>
            <a:pPr>
              <a:lnSpc>
                <a:spcPct val="115000"/>
              </a:lnSpc>
              <a:spcAft>
                <a:spcPts val="1000"/>
              </a:spcAft>
            </a:pPr>
            <a:r>
              <a:rPr lang="en-GB" dirty="0">
                <a:latin typeface="Comic Sans MS"/>
                <a:ea typeface="Calibri"/>
                <a:cs typeface="Times New Roman"/>
              </a:rPr>
              <a:t>We spend a lot of time developing the children’s </a:t>
            </a:r>
            <a:r>
              <a:rPr lang="en-GB" b="1" dirty="0">
                <a:latin typeface="Comic Sans MS"/>
                <a:ea typeface="Calibri"/>
                <a:cs typeface="Times New Roman"/>
              </a:rPr>
              <a:t>comprehension</a:t>
            </a:r>
            <a:r>
              <a:rPr lang="en-GB" dirty="0">
                <a:latin typeface="Comic Sans MS"/>
                <a:ea typeface="Calibri"/>
                <a:cs typeface="Times New Roman"/>
              </a:rPr>
              <a:t> skills, discussing and predicting from the stories we read to them. You can help your child with this by encouraging them to talk about stories you have read to them.</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In </a:t>
            </a:r>
            <a:r>
              <a:rPr lang="en-GB" b="1" dirty="0">
                <a:latin typeface="Comic Sans MS"/>
                <a:ea typeface="Calibri"/>
                <a:cs typeface="Times New Roman"/>
              </a:rPr>
              <a:t>reading</a:t>
            </a:r>
            <a:r>
              <a:rPr lang="en-GB" dirty="0">
                <a:latin typeface="Comic Sans MS"/>
                <a:ea typeface="Calibri"/>
                <a:cs typeface="Times New Roman"/>
              </a:rPr>
              <a:t> the expectation is to “read aloud simple sentences and books that are consistent with their phonic knowledge, including some common exception words”. Although the children are working hard and all developing at their own rates, this is a big ask.</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In </a:t>
            </a:r>
            <a:r>
              <a:rPr lang="en-GB" b="1" dirty="0">
                <a:latin typeface="Comic Sans MS"/>
                <a:ea typeface="Calibri"/>
                <a:cs typeface="Times New Roman"/>
              </a:rPr>
              <a:t>writing</a:t>
            </a:r>
            <a:r>
              <a:rPr lang="en-GB" dirty="0">
                <a:latin typeface="Comic Sans MS"/>
                <a:ea typeface="Calibri"/>
                <a:cs typeface="Times New Roman"/>
              </a:rPr>
              <a:t> the children need to be able to spell words for themselves, and to write simple phrases and sentences that can be read by others. This is a huge expectation - we work on it every day in school and any help from home would be invaluable.</a:t>
            </a:r>
            <a:endParaRPr lang="en-GB" sz="1400" dirty="0">
              <a:ea typeface="Calibri"/>
              <a:cs typeface="Times New Roman"/>
            </a:endParaRPr>
          </a:p>
        </p:txBody>
      </p:sp>
    </p:spTree>
    <p:extLst>
      <p:ext uri="{BB962C8B-B14F-4D97-AF65-F5344CB8AC3E}">
        <p14:creationId xmlns:p14="http://schemas.microsoft.com/office/powerpoint/2010/main" val="6668344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Mathematics</a:t>
            </a:r>
            <a:endParaRPr lang="en-GB" dirty="0"/>
          </a:p>
        </p:txBody>
      </p:sp>
      <p:pic>
        <p:nvPicPr>
          <p:cNvPr id="1331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1524000"/>
            <a:ext cx="856228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0022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371600"/>
            <a:ext cx="8937206"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90888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896512"/>
            <a:ext cx="7391400" cy="3790781"/>
          </a:xfrm>
          <a:prstGeom prst="rect">
            <a:avLst/>
          </a:prstGeom>
        </p:spPr>
        <p:txBody>
          <a:bodyPr wrap="square">
            <a:spAutoFit/>
          </a:bodyPr>
          <a:lstStyle/>
          <a:p>
            <a:pPr>
              <a:lnSpc>
                <a:spcPct val="115000"/>
              </a:lnSpc>
              <a:spcAft>
                <a:spcPts val="1000"/>
              </a:spcAft>
            </a:pPr>
            <a:r>
              <a:rPr lang="en-GB" b="1" i="1" u="sng" dirty="0" smtClean="0">
                <a:latin typeface="Comic Sans MS"/>
                <a:ea typeface="Calibri"/>
                <a:cs typeface="Times New Roman"/>
              </a:rPr>
              <a:t>Helping with Maths</a:t>
            </a:r>
            <a:endParaRPr lang="en-GB" sz="1400" b="1" i="1" dirty="0">
              <a:ea typeface="Calibri"/>
              <a:cs typeface="Times New Roman"/>
            </a:endParaRPr>
          </a:p>
          <a:p>
            <a:pPr>
              <a:lnSpc>
                <a:spcPct val="115000"/>
              </a:lnSpc>
              <a:spcAft>
                <a:spcPts val="1000"/>
              </a:spcAft>
            </a:pPr>
            <a:r>
              <a:rPr lang="en-GB" dirty="0">
                <a:latin typeface="Comic Sans MS"/>
                <a:ea typeface="Calibri"/>
                <a:cs typeface="Times New Roman"/>
              </a:rPr>
              <a:t>The children need to have what is described as a “deep understanding” of number to 10. </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They need to be able to automatically recall (no fingers or cubes!) number bonds to 5 (including subtraction facts) and some number bonds to 10, including double facts. </a:t>
            </a:r>
            <a:r>
              <a:rPr lang="en-GB" dirty="0" smtClean="0">
                <a:latin typeface="Comic Sans MS"/>
                <a:ea typeface="Calibri"/>
                <a:cs typeface="Times New Roman"/>
              </a:rPr>
              <a:t>We have been working to develop this for a long time, help from you would be invaluable.</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They need to be able to compare quantities to 10. </a:t>
            </a:r>
            <a:endParaRPr lang="en-GB" sz="1400" dirty="0">
              <a:ea typeface="Calibri"/>
              <a:cs typeface="Times New Roman"/>
            </a:endParaRPr>
          </a:p>
          <a:p>
            <a:pPr>
              <a:lnSpc>
                <a:spcPct val="115000"/>
              </a:lnSpc>
              <a:spcAft>
                <a:spcPts val="1000"/>
              </a:spcAft>
            </a:pPr>
            <a:r>
              <a:rPr lang="en-GB" dirty="0">
                <a:latin typeface="Comic Sans MS"/>
                <a:ea typeface="Calibri"/>
                <a:cs typeface="Times New Roman"/>
              </a:rPr>
              <a:t>They are expected to know about odd and even numbers, doubles and sharing amounts.</a:t>
            </a:r>
            <a:endParaRPr lang="en-GB" sz="1400" dirty="0">
              <a:ea typeface="Calibri"/>
              <a:cs typeface="Times New Roman"/>
            </a:endParaRPr>
          </a:p>
        </p:txBody>
      </p:sp>
    </p:spTree>
    <p:extLst>
      <p:ext uri="{BB962C8B-B14F-4D97-AF65-F5344CB8AC3E}">
        <p14:creationId xmlns:p14="http://schemas.microsoft.com/office/powerpoint/2010/main" val="32935698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Understanding the World</a:t>
            </a:r>
            <a:endParaRPr lang="en-GB" dirty="0"/>
          </a:p>
        </p:txBody>
      </p:sp>
      <p:pic>
        <p:nvPicPr>
          <p:cNvPr id="1536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752600"/>
            <a:ext cx="8371480" cy="2994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63365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9640" y="1295400"/>
            <a:ext cx="8608207"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9277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143000"/>
            <a:ext cx="8579159"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2589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Expressive Arts and Design</a:t>
            </a:r>
            <a:endParaRPr lang="en-GB" dirty="0"/>
          </a:p>
        </p:txBody>
      </p:sp>
      <p:pic>
        <p:nvPicPr>
          <p:cNvPr id="1843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80999" y="1676400"/>
            <a:ext cx="8519683"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2871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524000"/>
            <a:ext cx="8298834"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19675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621</Words>
  <Application>Microsoft Office PowerPoint</Application>
  <PresentationFormat>On-screen Show (4:3)</PresentationFormat>
  <Paragraphs>49</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The Early Years Curriculum </vt:lpstr>
      <vt:lpstr>PowerPoint Presentation</vt:lpstr>
      <vt:lpstr>PowerPoint Presentation</vt:lpstr>
      <vt:lpstr>Communication and Language</vt:lpstr>
      <vt:lpstr>PowerPoint Presentation</vt:lpstr>
      <vt:lpstr>PowerPoint Presentation</vt:lpstr>
      <vt:lpstr>PSED</vt:lpstr>
      <vt:lpstr>PowerPoint Presentation</vt:lpstr>
      <vt:lpstr>PowerPoint Presentation</vt:lpstr>
      <vt:lpstr>PowerPoint Presentation</vt:lpstr>
      <vt:lpstr>Physical Development</vt:lpstr>
      <vt:lpstr>PowerPoint Presentation</vt:lpstr>
      <vt:lpstr>PowerPoint Presentation</vt:lpstr>
      <vt:lpstr>Literacy</vt:lpstr>
      <vt:lpstr>PowerPoint Presentation</vt:lpstr>
      <vt:lpstr>PowerPoint Presentation</vt:lpstr>
      <vt:lpstr>PowerPoint Presentation</vt:lpstr>
      <vt:lpstr>Mathematics</vt:lpstr>
      <vt:lpstr>PowerPoint Presentation</vt:lpstr>
      <vt:lpstr>PowerPoint Presentation</vt:lpstr>
      <vt:lpstr>Understanding the World</vt:lpstr>
      <vt:lpstr>PowerPoint Presentation</vt:lpstr>
      <vt:lpstr>PowerPoint Presentation</vt:lpstr>
      <vt:lpstr>Expressive Arts and Design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Early Learning Goals</dc:title>
  <dc:creator>Glen</dc:creator>
  <cp:lastModifiedBy>Glen</cp:lastModifiedBy>
  <cp:revision>5</cp:revision>
  <dcterms:created xsi:type="dcterms:W3CDTF">2022-02-21T20:08:15Z</dcterms:created>
  <dcterms:modified xsi:type="dcterms:W3CDTF">2022-03-07T19:38:26Z</dcterms:modified>
</cp:coreProperties>
</file>