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17"/>
  </p:notesMasterIdLst>
  <p:handoutMasterIdLst>
    <p:handoutMasterId r:id="rId18"/>
  </p:handoutMasterIdLst>
  <p:sldIdLst>
    <p:sldId id="256" r:id="rId2"/>
    <p:sldId id="261" r:id="rId3"/>
    <p:sldId id="262" r:id="rId4"/>
    <p:sldId id="277" r:id="rId5"/>
    <p:sldId id="263" r:id="rId6"/>
    <p:sldId id="266" r:id="rId7"/>
    <p:sldId id="270" r:id="rId8"/>
    <p:sldId id="278" r:id="rId9"/>
    <p:sldId id="271" r:id="rId10"/>
    <p:sldId id="273" r:id="rId11"/>
    <p:sldId id="275" r:id="rId12"/>
    <p:sldId id="276" r:id="rId13"/>
    <p:sldId id="279" r:id="rId14"/>
    <p:sldId id="280" r:id="rId15"/>
    <p:sldId id="264" r:id="rId16"/>
  </p:sldIdLst>
  <p:sldSz cx="12192000" cy="6858000"/>
  <p:notesSz cx="6797675" cy="99266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AF37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836503-36A0-CF47-BCA6-78C189679BAC}" v="810" dt="2022-03-09T14:02:32.941"/>
  </p1510:revLst>
</p1510:revInfo>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8" d="100"/>
          <a:sy n="88" d="100"/>
        </p:scale>
        <p:origin x="200" y="648"/>
      </p:cViewPr>
      <p:guideLst/>
    </p:cSldViewPr>
  </p:slideViewPr>
  <p:notesTextViewPr>
    <p:cViewPr>
      <p:scale>
        <a:sx n="3" d="2"/>
        <a:sy n="3" d="2"/>
      </p:scale>
      <p:origin x="0" y="0"/>
    </p:cViewPr>
  </p:notesTextViewPr>
  <p:notesViewPr>
    <p:cSldViewPr snapToGrid="0" showGuides="1">
      <p:cViewPr varScale="1">
        <p:scale>
          <a:sx n="61" d="100"/>
          <a:sy n="61" d="100"/>
        </p:scale>
        <p:origin x="3168" y="3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FC23E10C-4735-4A0D-A76B-FFFBF4B6ED03}" type="datetimeFigureOut">
              <a:rPr lang="en-US" smtClean="0"/>
              <a:t>3/22/2022</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ru-RU"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7735CDE-2E0B-4188-96E9-ADF9ACB826A9}" type="datetimeFigureOut">
              <a:rPr lang="ru-RU" smtClean="0"/>
              <a:t>22.03.2022</a:t>
            </a:fld>
            <a:endParaRPr lang="ru-RU"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ru-RU"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ru-RU"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A1D7B6F-E65C-42E7-86A5-0A01C6C95227}" type="slidenum">
              <a:rPr lang="ru-RU" smtClean="0"/>
              <a:t>‹#›</a:t>
            </a:fld>
            <a:endParaRPr lang="ru-RU"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ru-RU"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ru-RU"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ru-RU"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ru-RU"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ru-RU"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cstate="email">
                <a:extLst>
                  <a:ext uri="{28A0092B-C50C-407E-A947-70E740481C1C}">
                    <a14:useLocalDpi xmlns:a14="http://schemas.microsoft.com/office/drawing/2010/main"/>
                  </a:ext>
                </a:extLst>
              </a:blip>
              <a:srcRect/>
              <a:stretch>
                <a:fillRect l="8684" b="7644"/>
              </a:stretch>
            </a:blipFill>
            <a:ln w="12700"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cstate="email">
                <a:extLst>
                  <a:ext uri="{28A0092B-C50C-407E-A947-70E740481C1C}">
                    <a14:useLocalDpi xmlns:a14="http://schemas.microsoft.com/office/drawing/2010/main"/>
                  </a:ext>
                </a:extLst>
              </a:blip>
              <a:srcRect/>
              <a:stretch>
                <a:fillRect t="15838" r="1073"/>
              </a:stretch>
            </a:blipFill>
            <a:ln w="12700"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cstate="email">
                <a:extLst>
                  <a:ext uri="{28A0092B-C50C-407E-A947-70E740481C1C}">
                    <a14:useLocalDpi xmlns:a14="http://schemas.microsoft.com/office/drawing/2010/main"/>
                  </a:ext>
                </a:extLst>
              </a:blip>
              <a:srcRect/>
              <a:stretch>
                <a:fillRect t="11183" r="13010"/>
              </a:stretch>
            </a:blipFill>
            <a:ln w="12700" cap="flat">
              <a:noFill/>
              <a:prstDash val="solid"/>
              <a:miter/>
            </a:ln>
          </p:spPr>
          <p:txBody>
            <a:bodyPr rtlCol="0" anchor="ctr"/>
            <a:lstStyle/>
            <a:p>
              <a:endParaRPr lang="ru-RU"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ru-RU"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ru-RU"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ru-RU"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a:t>
            </a:r>
            <a:endParaRPr lang="ru-RU" dirty="0"/>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dirty="0"/>
              <a:t>Presentation</a:t>
            </a:r>
            <a:br>
              <a:rPr lang="en-US" dirty="0"/>
            </a:br>
            <a:r>
              <a:rPr lang="en-US" dirty="0"/>
              <a:t>Title</a:t>
            </a:r>
            <a:endParaRPr lang="ru-RU" dirty="0"/>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dirty="0"/>
              <a:t>MONTH</a:t>
            </a:r>
            <a:br>
              <a:rPr lang="en-US" dirty="0"/>
            </a:br>
            <a:r>
              <a:rPr lang="en-US" dirty="0"/>
              <a:t>20XX</a:t>
            </a:r>
            <a:endParaRPr lang="ru-RU" dirty="0"/>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ru-RU"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dirty="0"/>
              <a:t>Divider Slide</a:t>
            </a:r>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dirty="0"/>
              <a:t>Text Layout 1</a:t>
            </a:r>
            <a:endParaRPr lang="ru-RU" dirty="0"/>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ru-RU"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ru-RU"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ru-RU"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ru-RU"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dirty="0"/>
              <a:t>ADD A FOOTER</a:t>
            </a:r>
            <a:endParaRPr lang="ru-RU" dirty="0"/>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dirty="0"/>
              <a:t>Text Layout 2</a:t>
            </a:r>
            <a:endParaRPr lang="ru-RU" dirty="0"/>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ru-RU"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ru-RU"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ru-RU"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a:t>Click icon to add picture</a:t>
            </a:r>
            <a:endParaRPr lang="ru-RU"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a:t>Edit Master text styles</a:t>
            </a:r>
          </a:p>
          <a:p>
            <a:pPr lvl="1"/>
            <a:r>
              <a:rPr lang="en-US"/>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dirty="0"/>
              <a:t>ADD A FOOTER</a:t>
            </a:r>
            <a:endParaRPr lang="ru-RU" dirty="0"/>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dirty="0"/>
              <a:t>Comparison</a:t>
            </a:r>
            <a:endParaRPr lang="ru-RU" dirty="0"/>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a:t>Edit Master text styles</a:t>
            </a:r>
          </a:p>
          <a:p>
            <a:pPr lvl="1"/>
            <a:r>
              <a:rPr lang="en-US"/>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ru-RU"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cstate="email">
              <a:extLst>
                <a:ext uri="{28A0092B-C50C-407E-A947-70E740481C1C}">
                  <a14:useLocalDpi xmlns:a14="http://schemas.microsoft.com/office/drawing/2010/main"/>
                </a:ext>
              </a:extLst>
            </a:blip>
            <a:srcRect/>
            <a:stretch>
              <a:fillRect t="10702" r="5240"/>
            </a:stretch>
          </a:blipFill>
          <a:ln w="12664" cap="flat">
            <a:noFill/>
            <a:prstDash val="solid"/>
            <a:miter/>
          </a:ln>
        </p:spPr>
        <p:txBody>
          <a:bodyPr rtlCol="0" anchor="ctr"/>
          <a:lstStyle/>
          <a:p>
            <a:endParaRPr lang="ru-RU"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dirty="0"/>
              <a:t>Chart Slide</a:t>
            </a:r>
            <a:endParaRPr lang="ru-RU" dirty="0"/>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a:t>Click icon to add chart</a:t>
            </a:r>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cstate="email">
              <a:extLst>
                <a:ext uri="{28A0092B-C50C-407E-A947-70E740481C1C}">
                  <a14:useLocalDpi xmlns:a14="http://schemas.microsoft.com/office/drawing/2010/main"/>
                </a:ext>
              </a:extLst>
            </a:blip>
            <a:srcRect/>
            <a:stretch>
              <a:fillRect l="10565" b="10226"/>
            </a:stretch>
          </a:blipFill>
          <a:ln w="12700" cap="flat">
            <a:noFill/>
            <a:prstDash val="solid"/>
            <a:miter/>
          </a:ln>
        </p:spPr>
        <p:txBody>
          <a:bodyPr rtlCol="0" anchor="ctr"/>
          <a:lstStyle/>
          <a:p>
            <a:endParaRPr lang="ru-RU"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dirty="0"/>
              <a:t>Table Slide</a:t>
            </a:r>
            <a:endParaRPr lang="ru-RU" dirty="0"/>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a:t>Click icon to add table</a:t>
            </a:r>
            <a:endParaRPr lang="ru-RU"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ru-RU"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cstate="email">
              <a:extLst>
                <a:ext uri="{28A0092B-C50C-407E-A947-70E740481C1C}">
                  <a14:useLocalDpi xmlns:a14="http://schemas.microsoft.com/office/drawing/2010/main"/>
                </a:ext>
              </a:extLst>
            </a:blip>
            <a:srcRect/>
            <a:stretch>
              <a:fillRect t="10702" r="6336"/>
            </a:stretch>
          </a:blipFill>
          <a:ln w="12664" cap="flat">
            <a:noFill/>
            <a:prstDash val="solid"/>
            <a:miter/>
          </a:ln>
        </p:spPr>
        <p:txBody>
          <a:bodyPr rtlCol="0" anchor="ctr"/>
          <a:lstStyle/>
          <a:p>
            <a:endParaRPr lang="ru-RU"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dirty="0"/>
              <a:t>ADD A FOOTER</a:t>
            </a:r>
            <a:endParaRPr lang="ru-RU" dirty="0"/>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ru-RU"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dirty="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dirty="0"/>
              <a:t>Big Picture</a:t>
            </a:r>
            <a:endParaRPr lang="ru-RU" dirty="0"/>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dirty="0"/>
              <a:t>CLICK TO EDIT MASTER TITLE STYLE</a:t>
            </a:r>
            <a:endParaRPr lang="ru-RU" dirty="0"/>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dirty="0"/>
              <a:t>ADD A FOOTER</a:t>
            </a:r>
            <a:endParaRPr lang="ru-RU" dirty="0"/>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a:t>Click icon to add media</a:t>
            </a:r>
            <a:endParaRPr lang="ru-RU"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cstate="email">
              <a:extLst>
                <a:ext uri="{28A0092B-C50C-407E-A947-70E740481C1C}">
                  <a14:useLocalDpi xmlns:a14="http://schemas.microsoft.com/office/drawing/2010/main"/>
                </a:ext>
              </a:extLst>
            </a:blip>
            <a:srcRect/>
            <a:stretch>
              <a:fillRect t="23847" r="3068"/>
            </a:stretch>
          </a:blipFill>
          <a:ln w="12713" cap="flat">
            <a:noFill/>
            <a:prstDash val="solid"/>
            <a:miter/>
          </a:ln>
        </p:spPr>
        <p:txBody>
          <a:bodyPr rtlCol="0" anchor="ctr"/>
          <a:lstStyle/>
          <a:p>
            <a:r>
              <a:rPr lang="en-US" dirty="0"/>
              <a:t> </a:t>
            </a:r>
            <a:endParaRPr lang="ru-RU" dirty="0"/>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ru-RU"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cstate="email">
              <a:extLst>
                <a:ext uri="{28A0092B-C50C-407E-A947-70E740481C1C}">
                  <a14:useLocalDpi xmlns:a14="http://schemas.microsoft.com/office/drawing/2010/main"/>
                </a:ext>
              </a:extLst>
            </a:blip>
            <a:srcRect/>
            <a:stretch>
              <a:fillRect l="10185" b="6375"/>
            </a:stretch>
          </a:blipFill>
          <a:ln w="12713" cap="flat">
            <a:noFill/>
            <a:prstDash val="solid"/>
            <a:miter/>
          </a:ln>
        </p:spPr>
        <p:txBody>
          <a:bodyPr rtlCol="0" anchor="ctr"/>
          <a:lstStyle/>
          <a:p>
            <a:endParaRPr lang="ru-RU"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ru-RU"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ru-RU"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ru-RU"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ru-RU"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cstate="email">
              <a:extLst>
                <a:ext uri="{28A0092B-C50C-407E-A947-70E740481C1C}">
                  <a14:useLocalDpi xmlns:a14="http://schemas.microsoft.com/office/drawing/2010/main"/>
                </a:ext>
              </a:extLst>
            </a:blip>
            <a:srcRect/>
            <a:stretch>
              <a:fillRect t="16306" r="1769"/>
            </a:stretch>
          </a:blipFill>
          <a:ln w="12700" cap="flat">
            <a:noFill/>
            <a:prstDash val="solid"/>
            <a:miter/>
          </a:ln>
        </p:spPr>
        <p:txBody>
          <a:bodyPr rtlCol="0" anchor="ctr"/>
          <a:lstStyle/>
          <a:p>
            <a:endParaRPr lang="ru-RU"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cstate="email">
              <a:extLst>
                <a:ext uri="{28A0092B-C50C-407E-A947-70E740481C1C}">
                  <a14:useLocalDpi xmlns:a14="http://schemas.microsoft.com/office/drawing/2010/main"/>
                </a:ext>
              </a:extLst>
            </a:blip>
            <a:srcRect/>
            <a:stretch>
              <a:fillRect l="10612" b="10062"/>
            </a:stretch>
          </a:blipFill>
          <a:ln w="12700"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cstate="email">
              <a:extLst>
                <a:ext uri="{28A0092B-C50C-407E-A947-70E740481C1C}">
                  <a14:useLocalDpi xmlns:a14="http://schemas.microsoft.com/office/drawing/2010/main"/>
                </a:ext>
              </a:extLst>
            </a:blip>
            <a:srcRect/>
            <a:stretch>
              <a:fillRect t="6186" r="8111"/>
            </a:stretch>
          </a:blipFill>
          <a:ln w="12700" cap="flat">
            <a:noFill/>
            <a:prstDash val="solid"/>
            <a:miter/>
          </a:ln>
        </p:spPr>
        <p:txBody>
          <a:bodyPr rtlCol="0" anchor="ctr"/>
          <a:lstStyle/>
          <a:p>
            <a:endParaRPr lang="ru-RU"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ru-RU"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dirty="0"/>
              <a:t>Thank You!</a:t>
            </a:r>
            <a:endParaRPr lang="ru-RU" dirty="0"/>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ru-RU"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ru-RU"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a:t>Click icon to add picture</a:t>
            </a:r>
            <a:endParaRPr lang="ru-RU"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ru-RU"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ru-RU"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ru-RU"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ru-RU"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ru-RU"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ru-RU"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cstate="email">
                <a:extLst>
                  <a:ext uri="{28A0092B-C50C-407E-A947-70E740481C1C}">
                    <a14:useLocalDpi xmlns:a14="http://schemas.microsoft.com/office/drawing/2010/main"/>
                  </a:ext>
                </a:extLst>
              </a:blip>
              <a:srcRect/>
              <a:stretch>
                <a:fillRect l="8684" b="7644"/>
              </a:stretch>
            </a:blipFill>
            <a:ln w="12700"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cstate="email">
                <a:extLst>
                  <a:ext uri="{28A0092B-C50C-407E-A947-70E740481C1C}">
                    <a14:useLocalDpi xmlns:a14="http://schemas.microsoft.com/office/drawing/2010/main"/>
                  </a:ext>
                </a:extLst>
              </a:blip>
              <a:srcRect/>
              <a:stretch>
                <a:fillRect t="15838" r="1073"/>
              </a:stretch>
            </a:blipFill>
            <a:ln w="12700"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cstate="email">
                <a:extLst>
                  <a:ext uri="{28A0092B-C50C-407E-A947-70E740481C1C}">
                    <a14:useLocalDpi xmlns:a14="http://schemas.microsoft.com/office/drawing/2010/main"/>
                  </a:ext>
                </a:extLst>
              </a:blip>
              <a:srcRect/>
              <a:stretch>
                <a:fillRect t="11183" r="13010"/>
              </a:stretch>
            </a:blipFill>
            <a:ln w="12700" cap="flat">
              <a:noFill/>
              <a:prstDash val="solid"/>
              <a:miter/>
            </a:ln>
          </p:spPr>
          <p:txBody>
            <a:bodyPr rtlCol="0" anchor="ctr"/>
            <a:lstStyle/>
            <a:p>
              <a:endParaRPr lang="ru-RU"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ru-RU"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ru-RU"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ru-RU"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dirty="0"/>
              <a:t>Presentation</a:t>
            </a:r>
            <a:br>
              <a:rPr lang="en-US" dirty="0"/>
            </a:br>
            <a:r>
              <a:rPr lang="en-US" dirty="0"/>
              <a:t>Title</a:t>
            </a:r>
            <a:endParaRPr lang="ru-RU" dirty="0"/>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ru-RU"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ru-RU"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dirty="0"/>
              <a:t>Divider Slide</a:t>
            </a:r>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cstate="email">
              <a:extLst>
                <a:ext uri="{28A0092B-C50C-407E-A947-70E740481C1C}">
                  <a14:useLocalDpi xmlns:a14="http://schemas.microsoft.com/office/drawing/2010/main"/>
                </a:ext>
              </a:extLst>
            </a:blip>
            <a:srcRect/>
            <a:stretch>
              <a:fillRect l="10565" b="10226"/>
            </a:stretch>
          </a:blipFill>
          <a:ln w="12700" cap="flat">
            <a:noFill/>
            <a:prstDash val="solid"/>
            <a:miter/>
          </a:ln>
        </p:spPr>
        <p:txBody>
          <a:bodyPr rtlCol="0" anchor="ctr"/>
          <a:lstStyle/>
          <a:p>
            <a:endParaRPr lang="ru-RU"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dirty="0"/>
              <a:t>ADD A FOOTER</a:t>
            </a:r>
            <a:endParaRPr lang="ru-RU" dirty="0"/>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cstate="email">
              <a:extLst>
                <a:ext uri="{28A0092B-C50C-407E-A947-70E740481C1C}">
                  <a14:useLocalDpi xmlns:a14="http://schemas.microsoft.com/office/drawing/2010/main"/>
                </a:ext>
              </a:extLst>
            </a:blip>
            <a:srcRect/>
            <a:stretch>
              <a:fillRect l="10565" b="10226"/>
            </a:stretch>
          </a:blipFill>
          <a:ln w="12700" cap="flat">
            <a:noFill/>
            <a:prstDash val="solid"/>
            <a:miter/>
          </a:ln>
        </p:spPr>
        <p:txBody>
          <a:bodyPr rtlCol="0" anchor="ctr"/>
          <a:lstStyle/>
          <a:p>
            <a:endParaRPr lang="ru-RU"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ru-RU"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a:t>Click to edit Master title style</a:t>
            </a:r>
            <a:endParaRPr lang="en-US" dirty="0"/>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ru-RU"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ru-RU"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ru-RU"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dirty="0"/>
              <a:t>ADD A FOOTER</a:t>
            </a:r>
            <a:endParaRPr lang="ru-RU" dirty="0"/>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ru-RU" smtClean="0"/>
              <a:t>‹#›</a:t>
            </a:fld>
            <a:endParaRPr lang="ru-RU"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ru-RU"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ru-RU"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cstate="email">
                <a:extLst>
                  <a:ext uri="{28A0092B-C50C-407E-A947-70E740481C1C}">
                    <a14:useLocalDpi xmlns:a14="http://schemas.microsoft.com/office/drawing/2010/main"/>
                  </a:ext>
                </a:extLst>
              </a:blip>
              <a:srcRect/>
              <a:stretch>
                <a:fillRect t="19266" r="1773"/>
              </a:stretch>
            </a:blipFill>
            <a:ln w="12705" cap="flat">
              <a:noFill/>
              <a:prstDash val="solid"/>
              <a:miter/>
            </a:ln>
          </p:spPr>
          <p:txBody>
            <a:bodyPr rtlCol="0" anchor="ctr"/>
            <a:lstStyle/>
            <a:p>
              <a:endParaRPr lang="ru-RU"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cstate="email">
                <a:extLst>
                  <a:ext uri="{28A0092B-C50C-407E-A947-70E740481C1C}">
                    <a14:useLocalDpi xmlns:a14="http://schemas.microsoft.com/office/drawing/2010/main"/>
                  </a:ext>
                </a:extLst>
              </a:blip>
              <a:srcRect/>
              <a:stretch>
                <a:fillRect l="9984" b="9279"/>
              </a:stretch>
            </a:blipFill>
            <a:ln w="12705" cap="flat">
              <a:noFill/>
              <a:prstDash val="solid"/>
              <a:miter/>
            </a:ln>
          </p:spPr>
          <p:txBody>
            <a:bodyPr rtlCol="0" anchor="ctr"/>
            <a:lstStyle/>
            <a:p>
              <a:endParaRPr lang="ru-RU"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ru-RU"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dirty="0"/>
              <a:t>1</a:t>
            </a:r>
            <a:endParaRPr lang="ru-RU" dirty="0"/>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dirty="0"/>
              <a:t>2</a:t>
            </a:r>
            <a:endParaRPr lang="ru-RU" dirty="0"/>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dirty="0"/>
              <a:t>3</a:t>
            </a:r>
            <a:endParaRPr lang="ru-RU" dirty="0"/>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a:t>Click icon to add picture</a:t>
            </a:r>
            <a:endParaRPr lang="ru-RU"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dirty="0"/>
              <a:t>How to use this template</a:t>
            </a:r>
            <a:endParaRPr lang="ru-RU" dirty="0"/>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u-RU"/>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ru-RU" dirty="0"/>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ru-RU"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dirty="0"/>
              <a:t>ADD A FOOTER</a:t>
            </a:r>
            <a:endParaRPr lang="ru-RU" dirty="0"/>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ru-RU" smtClean="0"/>
              <a:pPr/>
              <a:t>‹#›</a:t>
            </a:fld>
            <a:endParaRPr lang="ru-RU"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68" r:id="rId19"/>
    <p:sldLayoutId id="2147483660" r:id="rId20"/>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9.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9.xml"/><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a:bodyPr>
          <a:lstStyle/>
          <a:p>
            <a:r>
              <a:rPr lang="en-US" dirty="0"/>
              <a:t>2022</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lstStyle/>
          <a:p>
            <a:r>
              <a:rPr lang="en-US" dirty="0"/>
              <a:t>KS1 SATs</a:t>
            </a:r>
            <a:endParaRPr lang="ru-RU"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a:xfrm rot="720000">
            <a:off x="7957536" y="5137257"/>
            <a:ext cx="4311920" cy="858767"/>
          </a:xfrm>
        </p:spPr>
        <p:txBody>
          <a:bodyPr>
            <a:normAutofit/>
          </a:bodyPr>
          <a:lstStyle/>
          <a:p>
            <a:r>
              <a:rPr lang="en-US" sz="2400" dirty="0">
                <a:latin typeface="+mj-lt"/>
              </a:rPr>
              <a:t>A parents guide.</a:t>
            </a:r>
            <a:endParaRPr lang="ru-RU" sz="2400" dirty="0">
              <a:latin typeface="+mj-lt"/>
            </a:endParaRPr>
          </a:p>
        </p:txBody>
      </p:sp>
      <p:sp>
        <p:nvSpPr>
          <p:cNvPr id="12" name="Rectangle 11">
            <a:extLst>
              <a:ext uri="{FF2B5EF4-FFF2-40B4-BE49-F238E27FC236}">
                <a16:creationId xmlns:a16="http://schemas.microsoft.com/office/drawing/2014/main" id="{F1CFA57E-FEFA-4CD4-BD47-9561D78AD7B3}"/>
              </a:ext>
            </a:extLst>
          </p:cNvPr>
          <p:cNvSpPr/>
          <p:nvPr/>
        </p:nvSpPr>
        <p:spPr>
          <a:xfrm rot="20971808">
            <a:off x="195411" y="1679058"/>
            <a:ext cx="4475905" cy="630942"/>
          </a:xfrm>
          <a:prstGeom prst="rect">
            <a:avLst/>
          </a:prstGeom>
        </p:spPr>
        <p:txBody>
          <a:bodyPr wrap="none">
            <a:spAutoFit/>
          </a:bodyPr>
          <a:lstStyle/>
          <a:p>
            <a:r>
              <a:rPr lang="en-US" sz="3500" dirty="0">
                <a:solidFill>
                  <a:schemeClr val="bg1"/>
                </a:solidFill>
                <a:latin typeface="Arial" panose="020B0604020202020204" pitchFamily="34" charset="0"/>
                <a:cs typeface="Arial" panose="020B0604020202020204" pitchFamily="34" charset="0"/>
              </a:rPr>
              <a:t>Things we will cover:</a:t>
            </a:r>
            <a:endParaRPr lang="ru-RU" sz="3500" dirty="0">
              <a:solidFill>
                <a:schemeClr val="bg1"/>
              </a:solidFill>
              <a:latin typeface="Arial" panose="020B0604020202020204" pitchFamily="34" charset="0"/>
              <a:cs typeface="Arial" panose="020B0604020202020204" pitchFamily="34" charset="0"/>
            </a:endParaRPr>
          </a:p>
        </p:txBody>
      </p:sp>
      <p:sp>
        <p:nvSpPr>
          <p:cNvPr id="13" name="Text Placeholder 5">
            <a:extLst>
              <a:ext uri="{FF2B5EF4-FFF2-40B4-BE49-F238E27FC236}">
                <a16:creationId xmlns:a16="http://schemas.microsoft.com/office/drawing/2014/main" id="{7AA12B83-F5BC-4F86-AD3B-B1F7E4903C19}"/>
              </a:ext>
            </a:extLst>
          </p:cNvPr>
          <p:cNvSpPr txBox="1">
            <a:spLocks/>
          </p:cNvSpPr>
          <p:nvPr/>
        </p:nvSpPr>
        <p:spPr>
          <a:xfrm rot="20996082">
            <a:off x="368231" y="2376444"/>
            <a:ext cx="6305178" cy="38971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500" b="1" dirty="0">
                <a:latin typeface="Arial" panose="020B0604020202020204" pitchFamily="34" charset="0"/>
                <a:cs typeface="Arial" panose="020B0604020202020204" pitchFamily="34" charset="0"/>
              </a:rPr>
              <a:t>What SATs in Key Stage 1 are.</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What the SATs tests look like.</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How teachers assess.</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Age related expectations.</a:t>
            </a:r>
          </a:p>
          <a:p>
            <a:endParaRPr lang="en-US" sz="800" b="1" dirty="0">
              <a:latin typeface="Arial" panose="020B0604020202020204" pitchFamily="34" charset="0"/>
              <a:cs typeface="Arial" panose="020B0604020202020204" pitchFamily="34" charset="0"/>
            </a:endParaRPr>
          </a:p>
          <a:p>
            <a:r>
              <a:rPr lang="en-US" sz="2500" b="1" dirty="0">
                <a:latin typeface="Arial" panose="020B0604020202020204" pitchFamily="34" charset="0"/>
                <a:cs typeface="Arial" panose="020B0604020202020204" pitchFamily="34" charset="0"/>
              </a:rPr>
              <a:t>What you can do to help. </a:t>
            </a:r>
          </a:p>
          <a:p>
            <a:endParaRPr lang="en-US" dirty="0"/>
          </a:p>
          <a:p>
            <a:endParaRPr lang="ru-RU" dirty="0"/>
          </a:p>
        </p:txBody>
      </p:sp>
    </p:spTree>
    <p:extLst>
      <p:ext uri="{BB962C8B-B14F-4D97-AF65-F5344CB8AC3E}">
        <p14:creationId xmlns:p14="http://schemas.microsoft.com/office/powerpoint/2010/main" val="399774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3">
                                            <p:txEl>
                                              <p:pRg st="0" end="0"/>
                                            </p:txEl>
                                          </p:spTgt>
                                        </p:tgtEl>
                                        <p:attrNameLst>
                                          <p:attrName>style.visibility</p:attrName>
                                        </p:attrNameLst>
                                      </p:cBhvr>
                                      <p:to>
                                        <p:strVal val="visible"/>
                                      </p:to>
                                    </p:set>
                                    <p:animEffect transition="in" filter="fade">
                                      <p:cBhvr>
                                        <p:cTn id="11" dur="500"/>
                                        <p:tgtEl>
                                          <p:spTgt spid="1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
                                            <p:txEl>
                                              <p:pRg st="2" end="2"/>
                                            </p:txEl>
                                          </p:spTgt>
                                        </p:tgtEl>
                                        <p:attrNameLst>
                                          <p:attrName>style.visibility</p:attrName>
                                        </p:attrNameLst>
                                      </p:cBhvr>
                                      <p:to>
                                        <p:strVal val="visible"/>
                                      </p:to>
                                    </p:set>
                                    <p:animEffect transition="in" filter="fade">
                                      <p:cBhvr>
                                        <p:cTn id="16" dur="500"/>
                                        <p:tgtEl>
                                          <p:spTgt spid="1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3">
                                            <p:txEl>
                                              <p:pRg st="4" end="4"/>
                                            </p:txEl>
                                          </p:spTgt>
                                        </p:tgtEl>
                                        <p:attrNameLst>
                                          <p:attrName>style.visibility</p:attrName>
                                        </p:attrNameLst>
                                      </p:cBhvr>
                                      <p:to>
                                        <p:strVal val="visible"/>
                                      </p:to>
                                    </p:set>
                                    <p:animEffect transition="in" filter="fade">
                                      <p:cBhvr>
                                        <p:cTn id="21" dur="500"/>
                                        <p:tgtEl>
                                          <p:spTgt spid="1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3">
                                            <p:txEl>
                                              <p:pRg st="6" end="6"/>
                                            </p:txEl>
                                          </p:spTgt>
                                        </p:tgtEl>
                                        <p:attrNameLst>
                                          <p:attrName>style.visibility</p:attrName>
                                        </p:attrNameLst>
                                      </p:cBhvr>
                                      <p:to>
                                        <p:strVal val="visible"/>
                                      </p:to>
                                    </p:set>
                                    <p:animEffect transition="in" filter="fade">
                                      <p:cBhvr>
                                        <p:cTn id="26" dur="500"/>
                                        <p:tgtEl>
                                          <p:spTgt spid="13">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3">
                                            <p:txEl>
                                              <p:pRg st="8" end="8"/>
                                            </p:txEl>
                                          </p:spTgt>
                                        </p:tgtEl>
                                        <p:attrNameLst>
                                          <p:attrName>style.visibility</p:attrName>
                                        </p:attrNameLst>
                                      </p:cBhvr>
                                      <p:to>
                                        <p:strVal val="visible"/>
                                      </p:to>
                                    </p:set>
                                    <p:animEffect transition="in" filter="fade">
                                      <p:cBhvr>
                                        <p:cTn id="31" dur="500"/>
                                        <p:tgtEl>
                                          <p:spTgt spid="1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31687" y="848889"/>
            <a:ext cx="3960711" cy="1061509"/>
          </a:xfrm>
        </p:spPr>
        <p:txBody>
          <a:bodyPr>
            <a:normAutofit/>
          </a:bodyPr>
          <a:lstStyle/>
          <a:p>
            <a:r>
              <a:rPr lang="en-US" dirty="0"/>
              <a:t>What are </a:t>
            </a:r>
            <a:r>
              <a:rPr lang="en-US" dirty="0" err="1"/>
              <a:t>Sats</a:t>
            </a:r>
            <a:r>
              <a:rPr lang="en-US" dirty="0"/>
              <a:t>?</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2</a:t>
            </a:fld>
            <a:endParaRPr lang="ru-RU" dirty="0"/>
          </a:p>
        </p:txBody>
      </p:sp>
      <p:pic>
        <p:nvPicPr>
          <p:cNvPr id="1026" name="Picture 2" descr="Image result for SATS TESt">
            <a:extLst>
              <a:ext uri="{FF2B5EF4-FFF2-40B4-BE49-F238E27FC236}">
                <a16:creationId xmlns:a16="http://schemas.microsoft.com/office/drawing/2014/main" id="{AE22F057-D2F0-4E53-9371-5F9B43909BDD}"/>
              </a:ext>
            </a:extLst>
          </p:cNvPr>
          <p:cNvPicPr>
            <a:picLocks noChangeAspect="1" noChangeArrowheads="1"/>
          </p:cNvPicPr>
          <p:nvPr/>
        </p:nvPicPr>
        <p:blipFill>
          <a:blip r:embed="rId2" cstate="email">
            <a:extLst>
              <a:ext uri="{BEBA8EAE-BF5A-486C-A8C5-ECC9F3942E4B}">
                <a14:imgProps xmlns:a14="http://schemas.microsoft.com/office/drawing/2010/main">
                  <a14:imgLayer r:embed="rId3">
                    <a14:imgEffect>
                      <a14:backgroundRemoval t="10000" b="90000" l="10000" r="90000">
                        <a14:foregroundMark x1="85625" y1="33194" x2="74922" y2="23194"/>
                        <a14:foregroundMark x1="74922" y1="23194" x2="27266" y2="20139"/>
                        <a14:foregroundMark x1="27266" y1="20139" x2="15078" y2="27917"/>
                        <a14:foregroundMark x1="34375" y1="16528" x2="64375" y2="17361"/>
                        <a14:foregroundMark x1="14219" y1="25417" x2="19453" y2="24583"/>
                        <a14:foregroundMark x1="79922" y1="79167" x2="63672" y2="70278"/>
                        <a14:foregroundMark x1="74219" y1="20972" x2="73516" y2="20972"/>
                        <a14:foregroundMark x1="33906" y1="16528" x2="31172" y2="16528"/>
                      </a14:backgroundRemoval>
                    </a14:imgEffect>
                  </a14:imgLayer>
                </a14:imgProps>
              </a:ext>
              <a:ext uri="{28A0092B-C50C-407E-A947-70E740481C1C}">
                <a14:useLocalDpi xmlns:a14="http://schemas.microsoft.com/office/drawing/2010/main"/>
              </a:ext>
            </a:extLst>
          </a:blip>
          <a:srcRect/>
          <a:stretch>
            <a:fillRect/>
          </a:stretch>
        </p:blipFill>
        <p:spPr bwMode="auto">
          <a:xfrm>
            <a:off x="-786158" y="2350848"/>
            <a:ext cx="6201554" cy="348837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EDC7EF47-7017-4E4A-A7C9-52DBBED3BF3B}"/>
              </a:ext>
            </a:extLst>
          </p:cNvPr>
          <p:cNvSpPr/>
          <p:nvPr/>
        </p:nvSpPr>
        <p:spPr>
          <a:xfrm>
            <a:off x="5000264" y="258143"/>
            <a:ext cx="7014258" cy="6309420"/>
          </a:xfrm>
          <a:prstGeom prst="rect">
            <a:avLst/>
          </a:prstGeom>
        </p:spPr>
        <p:txBody>
          <a:bodyPr wrap="square">
            <a:spAutoFit/>
          </a:bodyPr>
          <a:lstStyle/>
          <a:p>
            <a:r>
              <a:rPr lang="en-GB" sz="2400" b="1" dirty="0">
                <a:latin typeface="Comic Sans MS" panose="030F0902030302020204" pitchFamily="66" charset="0"/>
              </a:rPr>
              <a:t>In May of this year, all Year 2 children will take assessments in:</a:t>
            </a:r>
            <a:endParaRPr lang="en-US" sz="2400" dirty="0">
              <a:solidFill>
                <a:srgbClr val="000000"/>
              </a:solidFill>
              <a:latin typeface="Comic Sans MS" panose="030F0902030302020204" pitchFamily="66" charset="0"/>
              <a:cs typeface="Arial" panose="020B0604020202020204" pitchFamily="34" charset="0"/>
            </a:endParaRPr>
          </a:p>
          <a:p>
            <a:endParaRPr lang="en-US" sz="3000" dirty="0">
              <a:solidFill>
                <a:srgbClr val="000000"/>
              </a:solidFill>
              <a:latin typeface="Comic Sans MS" panose="030F0902030302020204" pitchFamily="66" charset="0"/>
              <a:cs typeface="Arial" panose="020B0604020202020204" pitchFamily="34" charset="0"/>
            </a:endParaRPr>
          </a:p>
          <a:p>
            <a:pPr marL="457200" indent="-457200">
              <a:buFont typeface="Arial" panose="020B0604020202020204" pitchFamily="34" charset="0"/>
              <a:buChar char="•"/>
            </a:pPr>
            <a:r>
              <a:rPr lang="en-US" sz="3000" dirty="0">
                <a:solidFill>
                  <a:srgbClr val="000000"/>
                </a:solidFill>
                <a:latin typeface="Comic Sans MS" panose="030F0902030302020204" pitchFamily="66" charset="0"/>
                <a:cs typeface="Arial" panose="020B0604020202020204" pitchFamily="34" charset="0"/>
              </a:rPr>
              <a:t>English – Reading</a:t>
            </a:r>
          </a:p>
          <a:p>
            <a:endParaRPr lang="en-US" sz="3000" dirty="0">
              <a:solidFill>
                <a:srgbClr val="000000"/>
              </a:solidFill>
              <a:latin typeface="Comic Sans MS" panose="030F0902030302020204" pitchFamily="66" charset="0"/>
              <a:cs typeface="Arial" panose="020B0604020202020204" pitchFamily="34" charset="0"/>
            </a:endParaRPr>
          </a:p>
          <a:p>
            <a:pPr marL="457200" indent="-457200">
              <a:buFont typeface="Arial" panose="020B0604020202020204" pitchFamily="34" charset="0"/>
              <a:buChar char="•"/>
            </a:pPr>
            <a:r>
              <a:rPr lang="en-US" sz="3000" dirty="0" err="1">
                <a:solidFill>
                  <a:srgbClr val="000000"/>
                </a:solidFill>
                <a:latin typeface="Comic Sans MS" panose="030F0902030302020204" pitchFamily="66" charset="0"/>
                <a:cs typeface="Arial" panose="020B0604020202020204" pitchFamily="34" charset="0"/>
              </a:rPr>
              <a:t>Maths</a:t>
            </a:r>
            <a:r>
              <a:rPr lang="en-US" sz="3000" dirty="0">
                <a:solidFill>
                  <a:srgbClr val="000000"/>
                </a:solidFill>
                <a:latin typeface="Comic Sans MS" panose="030F0902030302020204" pitchFamily="66" charset="0"/>
                <a:cs typeface="Arial" panose="020B0604020202020204" pitchFamily="34" charset="0"/>
              </a:rPr>
              <a:t> – Arithmetic and Reasoning</a:t>
            </a:r>
          </a:p>
          <a:p>
            <a:endParaRPr lang="en-US" sz="3000" dirty="0">
              <a:solidFill>
                <a:srgbClr val="000000"/>
              </a:solidFill>
              <a:latin typeface="Comic Sans MS" panose="030F0902030302020204" pitchFamily="66" charset="0"/>
              <a:cs typeface="Arial" panose="020B0604020202020204" pitchFamily="34" charset="0"/>
            </a:endParaRPr>
          </a:p>
          <a:p>
            <a:r>
              <a:rPr lang="en-US" sz="2400" dirty="0">
                <a:solidFill>
                  <a:srgbClr val="000000"/>
                </a:solidFill>
                <a:latin typeface="Comic Sans MS" panose="030F0902030302020204" pitchFamily="66" charset="0"/>
                <a:cs typeface="Arial" panose="020B0604020202020204" pitchFamily="34" charset="0"/>
              </a:rPr>
              <a:t>These tests reflect the National Curriculum and </a:t>
            </a:r>
            <a:r>
              <a:rPr lang="en-GB" sz="2400" dirty="0">
                <a:solidFill>
                  <a:srgbClr val="000000"/>
                </a:solidFill>
                <a:latin typeface="Comic Sans MS" panose="030F0902030302020204" pitchFamily="66" charset="0"/>
              </a:rPr>
              <a:t>are marked internally within school. </a:t>
            </a:r>
          </a:p>
          <a:p>
            <a:endParaRPr lang="en-GB" sz="2400" dirty="0">
              <a:solidFill>
                <a:srgbClr val="000000"/>
              </a:solidFill>
              <a:latin typeface="Comic Sans MS" panose="030F0902030302020204" pitchFamily="66" charset="0"/>
            </a:endParaRPr>
          </a:p>
          <a:p>
            <a:r>
              <a:rPr lang="en-GB" sz="2400" dirty="0">
                <a:solidFill>
                  <a:srgbClr val="000000"/>
                </a:solidFill>
                <a:latin typeface="Comic Sans MS" panose="030F0902030302020204" pitchFamily="66" charset="0"/>
              </a:rPr>
              <a:t>Each pupil’s test score is then converted into a score on a scale, either at, above or below 100.</a:t>
            </a:r>
          </a:p>
          <a:p>
            <a:r>
              <a:rPr lang="en-GB" sz="2400" dirty="0">
                <a:solidFill>
                  <a:srgbClr val="000000"/>
                </a:solidFill>
                <a:latin typeface="Comic Sans MS" panose="030F0902030302020204" pitchFamily="66" charset="0"/>
              </a:rPr>
              <a:t>It is planned that 100 will always represent the ‘national standard’.</a:t>
            </a:r>
          </a:p>
          <a:p>
            <a:endParaRPr lang="en-US" sz="26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11844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ru-RU" smtClean="0"/>
              <a:pPr/>
              <a:t>3</a:t>
            </a:fld>
            <a:endParaRPr lang="ru-RU"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a:xfrm rot="21190195">
            <a:off x="168462" y="2644524"/>
            <a:ext cx="3431297" cy="1323583"/>
          </a:xfrm>
        </p:spPr>
        <p:txBody>
          <a:bodyPr>
            <a:normAutofit fontScale="92500" lnSpcReduction="10000"/>
          </a:bodyPr>
          <a:lstStyle/>
          <a:p>
            <a:pPr algn="ctr"/>
            <a:r>
              <a:rPr lang="en-GB" sz="4400" dirty="0">
                <a:latin typeface="+mj-lt"/>
              </a:rPr>
              <a:t>English Reading</a:t>
            </a:r>
            <a:endParaRPr lang="ru-RU" sz="4400" dirty="0">
              <a:latin typeface="+mj-lt"/>
            </a:endParaRPr>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fontScale="90000"/>
          </a:bodyPr>
          <a:lstStyle/>
          <a:p>
            <a:r>
              <a:rPr lang="en-US" dirty="0"/>
              <a:t>An outline of the tests</a:t>
            </a:r>
            <a:endParaRPr lang="ru-RU" dirty="0"/>
          </a:p>
        </p:txBody>
      </p:sp>
      <p:grpSp>
        <p:nvGrpSpPr>
          <p:cNvPr id="2" name="Group 1">
            <a:extLst>
              <a:ext uri="{FF2B5EF4-FFF2-40B4-BE49-F238E27FC236}">
                <a16:creationId xmlns:a16="http://schemas.microsoft.com/office/drawing/2014/main" id="{6B25A2FA-BBD4-4C53-A7EA-A7980B7E6D4D}"/>
              </a:ext>
            </a:extLst>
          </p:cNvPr>
          <p:cNvGrpSpPr/>
          <p:nvPr/>
        </p:nvGrpSpPr>
        <p:grpSpPr>
          <a:xfrm>
            <a:off x="4058779" y="257114"/>
            <a:ext cx="3764752" cy="3752813"/>
            <a:chOff x="4058779" y="257114"/>
            <a:chExt cx="3764752" cy="3752813"/>
          </a:xfrm>
        </p:grpSpPr>
        <p:sp>
          <p:nvSpPr>
            <p:cNvPr id="10" name="Rectangle 9">
              <a:extLst>
                <a:ext uri="{FF2B5EF4-FFF2-40B4-BE49-F238E27FC236}">
                  <a16:creationId xmlns:a16="http://schemas.microsoft.com/office/drawing/2014/main" id="{4892984A-31DC-48F7-91D4-241270A60508}"/>
                </a:ext>
              </a:extLst>
            </p:cNvPr>
            <p:cNvSpPr/>
            <p:nvPr/>
          </p:nvSpPr>
          <p:spPr>
            <a:xfrm>
              <a:off x="4751892" y="257114"/>
              <a:ext cx="2608407" cy="923330"/>
            </a:xfrm>
            <a:prstGeom prst="rect">
              <a:avLst/>
            </a:prstGeom>
            <a:noFill/>
          </p:spPr>
          <p:txBody>
            <a:bodyPr wrap="none" lIns="91440" tIns="45720" rIns="91440" bIns="45720">
              <a:spAutoFit/>
            </a:bodyPr>
            <a:lstStyle/>
            <a:p>
              <a:pPr algn="ctr"/>
              <a:r>
                <a:rPr lang="en-US" sz="5400" b="0" u="sng"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Paper 1</a:t>
              </a:r>
            </a:p>
          </p:txBody>
        </p:sp>
        <p:sp>
          <p:nvSpPr>
            <p:cNvPr id="11" name="Rectangle 10">
              <a:extLst>
                <a:ext uri="{FF2B5EF4-FFF2-40B4-BE49-F238E27FC236}">
                  <a16:creationId xmlns:a16="http://schemas.microsoft.com/office/drawing/2014/main" id="{88A419D2-5E83-4A20-8E54-7D349EEF6B95}"/>
                </a:ext>
              </a:extLst>
            </p:cNvPr>
            <p:cNvSpPr/>
            <p:nvPr/>
          </p:nvSpPr>
          <p:spPr>
            <a:xfrm>
              <a:off x="4058779" y="1224549"/>
              <a:ext cx="3764752" cy="2785378"/>
            </a:xfrm>
            <a:prstGeom prst="rect">
              <a:avLst/>
            </a:prstGeom>
            <a:noFill/>
          </p:spPr>
          <p:txBody>
            <a:bodyPr wrap="square" lIns="91440" tIns="45720" rIns="91440" bIns="45720">
              <a:spAutoFit/>
            </a:bodyPr>
            <a:lstStyle/>
            <a:p>
              <a:pPr algn="ctr"/>
              <a:r>
                <a:rPr lang="en-US" sz="3500" b="0"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Reading booklet with</a:t>
              </a:r>
            </a:p>
            <a:p>
              <a:pPr algn="ct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questions and answer spaces</a:t>
              </a:r>
            </a:p>
            <a:p>
              <a:pPr algn="ct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a:t>
              </a:r>
              <a:r>
                <a:rPr lang="en-US" sz="3500" b="0"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om</a:t>
              </a: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bined.</a:t>
              </a:r>
              <a:endParaRPr lang="en-US" sz="3500" b="0"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grpSp>
      <p:sp>
        <p:nvSpPr>
          <p:cNvPr id="12" name="Flowchart: Decision 11">
            <a:extLst>
              <a:ext uri="{FF2B5EF4-FFF2-40B4-BE49-F238E27FC236}">
                <a16:creationId xmlns:a16="http://schemas.microsoft.com/office/drawing/2014/main" id="{8B46E57C-1BDA-4108-B294-F8A0B1BB6A89}"/>
              </a:ext>
            </a:extLst>
          </p:cNvPr>
          <p:cNvSpPr/>
          <p:nvPr/>
        </p:nvSpPr>
        <p:spPr>
          <a:xfrm>
            <a:off x="7929277" y="-139252"/>
            <a:ext cx="351551" cy="5086350"/>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D88432F8-F87A-43B5-A2B3-2C810FD215C5}"/>
              </a:ext>
            </a:extLst>
          </p:cNvPr>
          <p:cNvGrpSpPr/>
          <p:nvPr/>
        </p:nvGrpSpPr>
        <p:grpSpPr>
          <a:xfrm>
            <a:off x="8178331" y="301219"/>
            <a:ext cx="3977390" cy="3809861"/>
            <a:chOff x="8178331" y="301219"/>
            <a:chExt cx="3977390" cy="3809861"/>
          </a:xfrm>
        </p:grpSpPr>
        <p:sp>
          <p:nvSpPr>
            <p:cNvPr id="13" name="Rectangle 12">
              <a:extLst>
                <a:ext uri="{FF2B5EF4-FFF2-40B4-BE49-F238E27FC236}">
                  <a16:creationId xmlns:a16="http://schemas.microsoft.com/office/drawing/2014/main" id="{80C6022A-2AE3-4C3C-B33C-37EF8039134D}"/>
                </a:ext>
              </a:extLst>
            </p:cNvPr>
            <p:cNvSpPr/>
            <p:nvPr/>
          </p:nvSpPr>
          <p:spPr>
            <a:xfrm>
              <a:off x="8707058" y="301219"/>
              <a:ext cx="2608407" cy="923330"/>
            </a:xfrm>
            <a:prstGeom prst="rect">
              <a:avLst/>
            </a:prstGeom>
            <a:noFill/>
          </p:spPr>
          <p:txBody>
            <a:bodyPr wrap="none" lIns="91440" tIns="45720" rIns="91440" bIns="45720">
              <a:spAutoFit/>
            </a:bodyPr>
            <a:lstStyle/>
            <a:p>
              <a:pPr algn="ctr"/>
              <a:r>
                <a:rPr lang="en-US" sz="5400" b="0" u="sng" cap="none" spc="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Paper 2</a:t>
              </a:r>
            </a:p>
          </p:txBody>
        </p:sp>
        <p:sp>
          <p:nvSpPr>
            <p:cNvPr id="14" name="Rectangle 13">
              <a:extLst>
                <a:ext uri="{FF2B5EF4-FFF2-40B4-BE49-F238E27FC236}">
                  <a16:creationId xmlns:a16="http://schemas.microsoft.com/office/drawing/2014/main" id="{239C4C39-8445-4226-8723-902AEB15194C}"/>
                </a:ext>
              </a:extLst>
            </p:cNvPr>
            <p:cNvSpPr/>
            <p:nvPr/>
          </p:nvSpPr>
          <p:spPr>
            <a:xfrm>
              <a:off x="8178331" y="1325702"/>
              <a:ext cx="3977390" cy="2785378"/>
            </a:xfrm>
            <a:prstGeom prst="rect">
              <a:avLst/>
            </a:prstGeom>
            <a:noFill/>
          </p:spPr>
          <p:txBody>
            <a:bodyPr wrap="square" lIns="91440" tIns="45720" rIns="91440" bIns="45720">
              <a:spAutoFit/>
            </a:bodyPr>
            <a:lstStyle/>
            <a:p>
              <a:pPr algn="ctr"/>
              <a:r>
                <a:rPr lang="en-US" sz="3500" dirty="0">
                  <a:ln w="0"/>
                  <a:solidFill>
                    <a:schemeClr val="bg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Reading booklet with a separate booklet which has the questions and answer spaces. </a:t>
              </a:r>
            </a:p>
          </p:txBody>
        </p:sp>
      </p:grpSp>
      <p:sp>
        <p:nvSpPr>
          <p:cNvPr id="7" name="TextBox 6">
            <a:extLst>
              <a:ext uri="{FF2B5EF4-FFF2-40B4-BE49-F238E27FC236}">
                <a16:creationId xmlns:a16="http://schemas.microsoft.com/office/drawing/2014/main" id="{E3ABA290-1D48-45E9-ACE9-125CE9D16FD7}"/>
              </a:ext>
            </a:extLst>
          </p:cNvPr>
          <p:cNvSpPr txBox="1"/>
          <p:nvPr/>
        </p:nvSpPr>
        <p:spPr>
          <a:xfrm>
            <a:off x="4173719" y="4098133"/>
            <a:ext cx="3764751" cy="1107996"/>
          </a:xfrm>
          <a:prstGeom prst="rect">
            <a:avLst/>
          </a:prstGeom>
          <a:noFill/>
        </p:spPr>
        <p:txBody>
          <a:bodyPr wrap="square" rtlCol="0">
            <a:spAutoFit/>
          </a:bodyPr>
          <a:lstStyle/>
          <a:p>
            <a:r>
              <a:rPr lang="en-GB" sz="3200" dirty="0">
                <a:latin typeface="Arial" panose="020B0604020202020204" pitchFamily="34" charset="0"/>
                <a:cs typeface="Arial" panose="020B0604020202020204" pitchFamily="34" charset="0"/>
              </a:rPr>
              <a:t>(Texts totalling 400 – 700 words)</a:t>
            </a:r>
          </a:p>
        </p:txBody>
      </p:sp>
      <p:sp>
        <p:nvSpPr>
          <p:cNvPr id="18" name="TextBox 17">
            <a:extLst>
              <a:ext uri="{FF2B5EF4-FFF2-40B4-BE49-F238E27FC236}">
                <a16:creationId xmlns:a16="http://schemas.microsoft.com/office/drawing/2014/main" id="{967D42B4-A529-438D-95BA-36718F516885}"/>
              </a:ext>
            </a:extLst>
          </p:cNvPr>
          <p:cNvSpPr txBox="1"/>
          <p:nvPr/>
        </p:nvSpPr>
        <p:spPr>
          <a:xfrm>
            <a:off x="8325316" y="4094094"/>
            <a:ext cx="3764751" cy="1077218"/>
          </a:xfrm>
          <a:prstGeom prst="rect">
            <a:avLst/>
          </a:prstGeom>
          <a:noFill/>
        </p:spPr>
        <p:txBody>
          <a:bodyPr wrap="square" rtlCol="0">
            <a:spAutoFit/>
          </a:bodyPr>
          <a:lstStyle/>
          <a:p>
            <a:r>
              <a:rPr lang="en-GB" sz="3200" dirty="0">
                <a:latin typeface="Arial" panose="020B0604020202020204" pitchFamily="34" charset="0"/>
                <a:cs typeface="Arial" panose="020B0604020202020204" pitchFamily="34" charset="0"/>
              </a:rPr>
              <a:t>(Texts totalling 800-1100 words)</a:t>
            </a:r>
          </a:p>
        </p:txBody>
      </p:sp>
      <p:sp>
        <p:nvSpPr>
          <p:cNvPr id="19" name="Title 4">
            <a:extLst>
              <a:ext uri="{FF2B5EF4-FFF2-40B4-BE49-F238E27FC236}">
                <a16:creationId xmlns:a16="http://schemas.microsoft.com/office/drawing/2014/main" id="{D9ABE345-9DDE-44BB-9872-A88DE66C4157}"/>
              </a:ext>
            </a:extLst>
          </p:cNvPr>
          <p:cNvSpPr txBox="1">
            <a:spLocks/>
          </p:cNvSpPr>
          <p:nvPr/>
        </p:nvSpPr>
        <p:spPr>
          <a:xfrm>
            <a:off x="750093" y="5482169"/>
            <a:ext cx="11561523"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vert="horz" lIns="954000" tIns="45720" rIns="91440" bIns="45720" rtlCol="0" anchor="ctr">
            <a:normAutofit fontScale="97500"/>
          </a:bodyPr>
          <a:lstStyle>
            <a:lvl1pPr algn="l" defTabSz="914400" rtl="0" eaLnBrk="1" latinLnBrk="0" hangingPunct="1">
              <a:lnSpc>
                <a:spcPct val="90000"/>
              </a:lnSpc>
              <a:spcBef>
                <a:spcPct val="0"/>
              </a:spcBef>
              <a:buNone/>
              <a:defRPr sz="4000" b="1" kern="1200">
                <a:solidFill>
                  <a:schemeClr val="bg1"/>
                </a:solidFill>
                <a:latin typeface="+mj-lt"/>
                <a:ea typeface="+mj-ea"/>
                <a:cs typeface="+mj-cs"/>
              </a:defRPr>
            </a:lvl1pPr>
          </a:lstStyle>
          <a:p>
            <a:r>
              <a:rPr lang="en-US" sz="3500" dirty="0"/>
              <a:t>Each paper for the KS1 Reading SATs is worth 50% of the available marks.</a:t>
            </a:r>
            <a:endParaRPr lang="ru-RU" sz="3500" dirty="0"/>
          </a:p>
        </p:txBody>
      </p:sp>
    </p:spTree>
    <p:extLst>
      <p:ext uri="{BB962C8B-B14F-4D97-AF65-F5344CB8AC3E}">
        <p14:creationId xmlns:p14="http://schemas.microsoft.com/office/powerpoint/2010/main" val="2532577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8" grpId="0"/>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A56E458-294E-6944-BB1C-8B9AC0C3B78B}"/>
              </a:ext>
            </a:extLst>
          </p:cNvPr>
          <p:cNvSpPr>
            <a:spLocks noGrp="1"/>
          </p:cNvSpPr>
          <p:nvPr>
            <p:ph type="ftr" sz="quarter" idx="11"/>
          </p:nvPr>
        </p:nvSpPr>
        <p:spPr/>
        <p:txBody>
          <a:bodyPr/>
          <a:lstStyle/>
          <a:p>
            <a:r>
              <a:rPr lang="en-US"/>
              <a:t>ADD A FOOTER</a:t>
            </a:r>
            <a:endParaRPr lang="ru-RU" dirty="0"/>
          </a:p>
        </p:txBody>
      </p:sp>
      <p:sp>
        <p:nvSpPr>
          <p:cNvPr id="3" name="Slide Number Placeholder 2">
            <a:extLst>
              <a:ext uri="{FF2B5EF4-FFF2-40B4-BE49-F238E27FC236}">
                <a16:creationId xmlns:a16="http://schemas.microsoft.com/office/drawing/2014/main" id="{DE1668EE-D721-5643-956C-D9C46011A76E}"/>
              </a:ext>
            </a:extLst>
          </p:cNvPr>
          <p:cNvSpPr>
            <a:spLocks noGrp="1"/>
          </p:cNvSpPr>
          <p:nvPr>
            <p:ph type="sldNum" sz="quarter" idx="12"/>
          </p:nvPr>
        </p:nvSpPr>
        <p:spPr/>
        <p:txBody>
          <a:bodyPr/>
          <a:lstStyle/>
          <a:p>
            <a:fld id="{98C0CDE5-970C-4CC4-BF43-0DA127E73E82}" type="slidenum">
              <a:rPr lang="ru-RU" smtClean="0"/>
              <a:t>4</a:t>
            </a:fld>
            <a:endParaRPr lang="ru-RU" dirty="0"/>
          </a:p>
        </p:txBody>
      </p:sp>
      <p:sp>
        <p:nvSpPr>
          <p:cNvPr id="4" name="Text Placeholder 3">
            <a:extLst>
              <a:ext uri="{FF2B5EF4-FFF2-40B4-BE49-F238E27FC236}">
                <a16:creationId xmlns:a16="http://schemas.microsoft.com/office/drawing/2014/main" id="{65D2961E-9D1B-3040-9D6A-DC3D735673EA}"/>
              </a:ext>
            </a:extLst>
          </p:cNvPr>
          <p:cNvSpPr>
            <a:spLocks noGrp="1"/>
          </p:cNvSpPr>
          <p:nvPr>
            <p:ph type="body" sz="half" idx="2"/>
          </p:nvPr>
        </p:nvSpPr>
        <p:spPr>
          <a:xfrm>
            <a:off x="150471" y="127322"/>
            <a:ext cx="11956648" cy="6620719"/>
          </a:xfrm>
        </p:spPr>
        <p:txBody>
          <a:bodyPr>
            <a:normAutofit fontScale="47500" lnSpcReduction="20000"/>
          </a:bodyPr>
          <a:lstStyle/>
          <a:p>
            <a:r>
              <a:rPr lang="en-GB" sz="6000" b="0" u="sng" dirty="0">
                <a:latin typeface="Comic Sans MS" panose="030F0902030302020204" pitchFamily="66" charset="0"/>
              </a:rPr>
              <a:t>The reading test consists of two separate papers</a:t>
            </a:r>
            <a:r>
              <a:rPr lang="en-GB" sz="3200" b="0" u="sng" dirty="0">
                <a:latin typeface="Comic Sans MS" panose="030F0902030302020204" pitchFamily="66" charset="0"/>
              </a:rPr>
              <a:t>:</a:t>
            </a:r>
          </a:p>
          <a:p>
            <a:endParaRPr lang="en-GB" sz="3200" b="0" u="sng" dirty="0">
              <a:latin typeface="Comic Sans MS" panose="030F0902030302020204" pitchFamily="66" charset="0"/>
            </a:endParaRPr>
          </a:p>
          <a:p>
            <a:r>
              <a:rPr lang="en-GB" sz="4200" b="0" u="sng" dirty="0">
                <a:latin typeface="Comic Sans MS" panose="030F0902030302020204" pitchFamily="66" charset="0"/>
              </a:rPr>
              <a:t>Paper 1</a:t>
            </a:r>
            <a:r>
              <a:rPr lang="en-GB" sz="4200" b="0" dirty="0">
                <a:latin typeface="Comic Sans MS" panose="030F0902030302020204" pitchFamily="66" charset="0"/>
              </a:rPr>
              <a:t> consists of a combined reading prompt and answer booklet. The paper includes a list of useful words and some practice questions for teachers to use to introduce the contexts and question types to pupils. The test takes approximately 30 minutes to complete but is not strictly timed. </a:t>
            </a:r>
          </a:p>
          <a:p>
            <a:endParaRPr lang="en-GB" sz="4200" b="0" dirty="0">
              <a:latin typeface="Comic Sans MS" panose="030F0902030302020204" pitchFamily="66" charset="0"/>
            </a:endParaRPr>
          </a:p>
          <a:p>
            <a:r>
              <a:rPr lang="en-GB" sz="4200" b="0" u="sng" dirty="0">
                <a:latin typeface="Comic Sans MS" panose="030F0902030302020204" pitchFamily="66" charset="0"/>
              </a:rPr>
              <a:t>Paper 2</a:t>
            </a:r>
            <a:r>
              <a:rPr lang="en-GB" sz="4200" b="0" dirty="0">
                <a:latin typeface="Comic Sans MS" panose="030F0902030302020204" pitchFamily="66" charset="0"/>
              </a:rPr>
              <a:t> consists of an answer booklet and a separate reading booklet. There are no practice questions on this paper. Teachers can use their discretion to stop the test early if a pupil is struggling. The test takes approximately 40 minutes to complete but is not strictly timed. </a:t>
            </a:r>
          </a:p>
          <a:p>
            <a:endParaRPr lang="en-GB" sz="4200" b="0" dirty="0">
              <a:latin typeface="Comic Sans MS" panose="030F0902030302020204" pitchFamily="66" charset="0"/>
            </a:endParaRPr>
          </a:p>
          <a:p>
            <a:r>
              <a:rPr lang="en-GB" sz="4500" b="0" dirty="0">
                <a:latin typeface="Comic Sans MS" panose="030F0902030302020204" pitchFamily="66" charset="0"/>
              </a:rPr>
              <a:t>The texts will cover a range of poetry, fiction and non-fiction.</a:t>
            </a:r>
          </a:p>
          <a:p>
            <a:r>
              <a:rPr lang="en-GB" sz="4500" b="0" dirty="0">
                <a:latin typeface="Comic Sans MS" panose="030F0902030302020204" pitchFamily="66" charset="0"/>
              </a:rPr>
              <a:t>Questions are designed to assess the comprehension and understanding of a child’s reading.</a:t>
            </a:r>
          </a:p>
          <a:p>
            <a:r>
              <a:rPr lang="en-GB" sz="4500" b="0" dirty="0">
                <a:latin typeface="Comic Sans MS" panose="030F0902030302020204" pitchFamily="66" charset="0"/>
              </a:rPr>
              <a:t>There are a variety of question types:</a:t>
            </a:r>
            <a:endParaRPr lang="en-GB" sz="4200" b="0" dirty="0">
              <a:latin typeface="Comic Sans MS" panose="030F0902030302020204" pitchFamily="66" charset="0"/>
            </a:endParaRPr>
          </a:p>
          <a:p>
            <a:pPr marL="342900" lvl="0" indent="-342900">
              <a:buFont typeface="Arial" panose="020B0604020202020204" pitchFamily="34" charset="0"/>
              <a:buChar char="•"/>
            </a:pPr>
            <a:r>
              <a:rPr lang="en-GB" sz="4200" b="0" dirty="0">
                <a:latin typeface="Comic Sans MS" panose="030F0902030302020204" pitchFamily="66" charset="0"/>
              </a:rPr>
              <a:t>Multiple Choice</a:t>
            </a:r>
          </a:p>
          <a:p>
            <a:pPr marL="342900" lvl="0" indent="-342900">
              <a:buFont typeface="Arial" panose="020B0604020202020204" pitchFamily="34" charset="0"/>
              <a:buChar char="•"/>
            </a:pPr>
            <a:r>
              <a:rPr lang="en-GB" sz="4200" b="0" dirty="0">
                <a:latin typeface="Comic Sans MS" panose="030F0902030302020204" pitchFamily="66" charset="0"/>
              </a:rPr>
              <a:t>Ranking/Ordering</a:t>
            </a:r>
          </a:p>
          <a:p>
            <a:pPr marL="342900" lvl="0" indent="-342900">
              <a:buFont typeface="Arial" panose="020B0604020202020204" pitchFamily="34" charset="0"/>
              <a:buChar char="•"/>
            </a:pPr>
            <a:r>
              <a:rPr lang="en-GB" sz="4200" b="0" dirty="0">
                <a:latin typeface="Comic Sans MS" panose="030F0902030302020204" pitchFamily="66" charset="0"/>
              </a:rPr>
              <a:t>Matching/Labelling</a:t>
            </a:r>
          </a:p>
          <a:p>
            <a:pPr marL="342900" lvl="0" indent="-342900">
              <a:buFont typeface="Arial" panose="020B0604020202020204" pitchFamily="34" charset="0"/>
              <a:buChar char="•"/>
            </a:pPr>
            <a:r>
              <a:rPr lang="en-GB" sz="4200" b="0" dirty="0">
                <a:latin typeface="Comic Sans MS" panose="030F0902030302020204" pitchFamily="66" charset="0"/>
              </a:rPr>
              <a:t>Short-Answer Questions</a:t>
            </a:r>
          </a:p>
          <a:p>
            <a:pPr marL="342900" lvl="0" indent="-342900">
              <a:buFont typeface="Arial" panose="020B0604020202020204" pitchFamily="34" charset="0"/>
              <a:buChar char="•"/>
            </a:pPr>
            <a:r>
              <a:rPr lang="en-GB" sz="4200" b="0" dirty="0">
                <a:latin typeface="Comic Sans MS" panose="030F0902030302020204" pitchFamily="66" charset="0"/>
              </a:rPr>
              <a:t>Find and Copy Questions</a:t>
            </a:r>
          </a:p>
          <a:p>
            <a:pPr marL="342900" indent="-342900">
              <a:buFont typeface="Arial" panose="020B0604020202020204" pitchFamily="34" charset="0"/>
              <a:buChar char="•"/>
            </a:pPr>
            <a:r>
              <a:rPr lang="en-GB" sz="4200" b="0" dirty="0">
                <a:latin typeface="Comic Sans MS" panose="030F0902030302020204" pitchFamily="66" charset="0"/>
              </a:rPr>
              <a:t>Open-Ended Questions </a:t>
            </a:r>
            <a:endParaRPr lang="en-US" sz="4200" b="0" dirty="0">
              <a:latin typeface="Comic Sans MS" panose="030F0902030302020204" pitchFamily="66" charset="0"/>
            </a:endParaRPr>
          </a:p>
        </p:txBody>
      </p:sp>
      <p:sp>
        <p:nvSpPr>
          <p:cNvPr id="6" name="Title 5">
            <a:extLst>
              <a:ext uri="{FF2B5EF4-FFF2-40B4-BE49-F238E27FC236}">
                <a16:creationId xmlns:a16="http://schemas.microsoft.com/office/drawing/2014/main" id="{C6AB46C8-A945-814C-B9E1-09964A07237E}"/>
              </a:ext>
            </a:extLst>
          </p:cNvPr>
          <p:cNvSpPr>
            <a:spLocks noGrp="1"/>
          </p:cNvSpPr>
          <p:nvPr>
            <p:ph type="title"/>
          </p:nvPr>
        </p:nvSpPr>
        <p:spPr>
          <a:xfrm rot="-360000">
            <a:off x="7956832" y="5018655"/>
            <a:ext cx="3890555" cy="1091949"/>
          </a:xfrm>
        </p:spPr>
        <p:txBody>
          <a:bodyPr/>
          <a:lstStyle/>
          <a:p>
            <a:r>
              <a:rPr lang="en-US" dirty="0"/>
              <a:t>Reading</a:t>
            </a:r>
          </a:p>
        </p:txBody>
      </p:sp>
    </p:spTree>
    <p:extLst>
      <p:ext uri="{BB962C8B-B14F-4D97-AF65-F5344CB8AC3E}">
        <p14:creationId xmlns:p14="http://schemas.microsoft.com/office/powerpoint/2010/main" val="1690181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 calcmode="lin" valueType="num">
                                      <p:cBhvr additive="base">
                                        <p:cTn id="12"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xEl>
                                              <p:pRg st="4" end="4"/>
                                            </p:txEl>
                                          </p:spTgt>
                                        </p:tgtEl>
                                        <p:attrNameLst>
                                          <p:attrName>style.visibility</p:attrName>
                                        </p:attrNameLst>
                                      </p:cBhvr>
                                      <p:to>
                                        <p:strVal val="visible"/>
                                      </p:to>
                                    </p:set>
                                    <p:anim calcmode="lin" valueType="num">
                                      <p:cBhvr additive="base">
                                        <p:cTn id="18"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4">
                                            <p:txEl>
                                              <p:pRg st="6" end="6"/>
                                            </p:txEl>
                                          </p:spTgt>
                                        </p:tgtEl>
                                        <p:attrNameLst>
                                          <p:attrName>style.visibility</p:attrName>
                                        </p:attrNameLst>
                                      </p:cBhvr>
                                      <p:to>
                                        <p:strVal val="visible"/>
                                      </p:to>
                                    </p:set>
                                    <p:animEffect transition="in" filter="dissolve">
                                      <p:cBhvr>
                                        <p:cTn id="24" dur="500"/>
                                        <p:tgtEl>
                                          <p:spTgt spid="4">
                                            <p:txEl>
                                              <p:pRg st="6" end="6"/>
                                            </p:txEl>
                                          </p:spTgt>
                                        </p:tgtEl>
                                      </p:cBhvr>
                                    </p:animEffect>
                                  </p:childTnLst>
                                </p:cTn>
                              </p:par>
                              <p:par>
                                <p:cTn id="25" presetID="9" presetClass="entr" presetSubtype="0" fill="hold" nodeType="withEffect">
                                  <p:stCondLst>
                                    <p:cond delay="0"/>
                                  </p:stCondLst>
                                  <p:childTnLst>
                                    <p:set>
                                      <p:cBhvr>
                                        <p:cTn id="26" dur="1" fill="hold">
                                          <p:stCondLst>
                                            <p:cond delay="0"/>
                                          </p:stCondLst>
                                        </p:cTn>
                                        <p:tgtEl>
                                          <p:spTgt spid="4">
                                            <p:txEl>
                                              <p:pRg st="7" end="7"/>
                                            </p:txEl>
                                          </p:spTgt>
                                        </p:tgtEl>
                                        <p:attrNameLst>
                                          <p:attrName>style.visibility</p:attrName>
                                        </p:attrNameLst>
                                      </p:cBhvr>
                                      <p:to>
                                        <p:strVal val="visible"/>
                                      </p:to>
                                    </p:set>
                                    <p:animEffect transition="in" filter="dissolve">
                                      <p:cBhvr>
                                        <p:cTn id="27" dur="500"/>
                                        <p:tgtEl>
                                          <p:spTgt spid="4">
                                            <p:txEl>
                                              <p:pRg st="7" end="7"/>
                                            </p:txEl>
                                          </p:spTgt>
                                        </p:tgtEl>
                                      </p:cBhvr>
                                    </p:animEffect>
                                  </p:childTnLst>
                                </p:cTn>
                              </p:par>
                              <p:par>
                                <p:cTn id="28" presetID="9" presetClass="entr" presetSubtype="0" fill="hold" nodeType="withEffect">
                                  <p:stCondLst>
                                    <p:cond delay="0"/>
                                  </p:stCondLst>
                                  <p:childTnLst>
                                    <p:set>
                                      <p:cBhvr>
                                        <p:cTn id="29" dur="1" fill="hold">
                                          <p:stCondLst>
                                            <p:cond delay="0"/>
                                          </p:stCondLst>
                                        </p:cTn>
                                        <p:tgtEl>
                                          <p:spTgt spid="4">
                                            <p:txEl>
                                              <p:pRg st="8" end="8"/>
                                            </p:txEl>
                                          </p:spTgt>
                                        </p:tgtEl>
                                        <p:attrNameLst>
                                          <p:attrName>style.visibility</p:attrName>
                                        </p:attrNameLst>
                                      </p:cBhvr>
                                      <p:to>
                                        <p:strVal val="visible"/>
                                      </p:to>
                                    </p:set>
                                    <p:animEffect transition="in" filter="dissolve">
                                      <p:cBhvr>
                                        <p:cTn id="30" dur="500"/>
                                        <p:tgtEl>
                                          <p:spTgt spid="4">
                                            <p:txEl>
                                              <p:pRg st="8" end="8"/>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4">
                                            <p:txEl>
                                              <p:pRg st="9" end="9"/>
                                            </p:txEl>
                                          </p:spTgt>
                                        </p:tgtEl>
                                        <p:attrNameLst>
                                          <p:attrName>style.visibility</p:attrName>
                                        </p:attrNameLst>
                                      </p:cBhvr>
                                      <p:to>
                                        <p:strVal val="visible"/>
                                      </p:to>
                                    </p:set>
                                    <p:animEffect transition="in" filter="randombar(horizontal)">
                                      <p:cBhvr>
                                        <p:cTn id="35" dur="500"/>
                                        <p:tgtEl>
                                          <p:spTgt spid="4">
                                            <p:txEl>
                                              <p:pRg st="9" end="9"/>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4">
                                            <p:txEl>
                                              <p:pRg st="10" end="10"/>
                                            </p:txEl>
                                          </p:spTgt>
                                        </p:tgtEl>
                                        <p:attrNameLst>
                                          <p:attrName>style.visibility</p:attrName>
                                        </p:attrNameLst>
                                      </p:cBhvr>
                                      <p:to>
                                        <p:strVal val="visible"/>
                                      </p:to>
                                    </p:set>
                                    <p:animEffect transition="in" filter="randombar(horizontal)">
                                      <p:cBhvr>
                                        <p:cTn id="40" dur="500"/>
                                        <p:tgtEl>
                                          <p:spTgt spid="4">
                                            <p:txEl>
                                              <p:pRg st="10" end="10"/>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4">
                                            <p:txEl>
                                              <p:pRg st="11" end="11"/>
                                            </p:txEl>
                                          </p:spTgt>
                                        </p:tgtEl>
                                        <p:attrNameLst>
                                          <p:attrName>style.visibility</p:attrName>
                                        </p:attrNameLst>
                                      </p:cBhvr>
                                      <p:to>
                                        <p:strVal val="visible"/>
                                      </p:to>
                                    </p:set>
                                    <p:animEffect transition="in" filter="randombar(horizontal)">
                                      <p:cBhvr>
                                        <p:cTn id="45" dur="500"/>
                                        <p:tgtEl>
                                          <p:spTgt spid="4">
                                            <p:txEl>
                                              <p:pRg st="11" end="11"/>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nodeType="clickEffect">
                                  <p:stCondLst>
                                    <p:cond delay="0"/>
                                  </p:stCondLst>
                                  <p:childTnLst>
                                    <p:set>
                                      <p:cBhvr>
                                        <p:cTn id="49" dur="1" fill="hold">
                                          <p:stCondLst>
                                            <p:cond delay="0"/>
                                          </p:stCondLst>
                                        </p:cTn>
                                        <p:tgtEl>
                                          <p:spTgt spid="4">
                                            <p:txEl>
                                              <p:pRg st="12" end="12"/>
                                            </p:txEl>
                                          </p:spTgt>
                                        </p:tgtEl>
                                        <p:attrNameLst>
                                          <p:attrName>style.visibility</p:attrName>
                                        </p:attrNameLst>
                                      </p:cBhvr>
                                      <p:to>
                                        <p:strVal val="visible"/>
                                      </p:to>
                                    </p:set>
                                    <p:animEffect transition="in" filter="randombar(horizontal)">
                                      <p:cBhvr>
                                        <p:cTn id="50" dur="500"/>
                                        <p:tgtEl>
                                          <p:spTgt spid="4">
                                            <p:txEl>
                                              <p:pRg st="12" end="12"/>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nodeType="clickEffect">
                                  <p:stCondLst>
                                    <p:cond delay="0"/>
                                  </p:stCondLst>
                                  <p:childTnLst>
                                    <p:set>
                                      <p:cBhvr>
                                        <p:cTn id="54" dur="1" fill="hold">
                                          <p:stCondLst>
                                            <p:cond delay="0"/>
                                          </p:stCondLst>
                                        </p:cTn>
                                        <p:tgtEl>
                                          <p:spTgt spid="4">
                                            <p:txEl>
                                              <p:pRg st="13" end="13"/>
                                            </p:txEl>
                                          </p:spTgt>
                                        </p:tgtEl>
                                        <p:attrNameLst>
                                          <p:attrName>style.visibility</p:attrName>
                                        </p:attrNameLst>
                                      </p:cBhvr>
                                      <p:to>
                                        <p:strVal val="visible"/>
                                      </p:to>
                                    </p:set>
                                    <p:animEffect transition="in" filter="randombar(horizontal)">
                                      <p:cBhvr>
                                        <p:cTn id="55" dur="500"/>
                                        <p:tgtEl>
                                          <p:spTgt spid="4">
                                            <p:txEl>
                                              <p:pRg st="13" end="13"/>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4" presetClass="entr" presetSubtype="10" fill="hold" nodeType="clickEffect">
                                  <p:stCondLst>
                                    <p:cond delay="0"/>
                                  </p:stCondLst>
                                  <p:childTnLst>
                                    <p:set>
                                      <p:cBhvr>
                                        <p:cTn id="59" dur="1" fill="hold">
                                          <p:stCondLst>
                                            <p:cond delay="0"/>
                                          </p:stCondLst>
                                        </p:cTn>
                                        <p:tgtEl>
                                          <p:spTgt spid="4">
                                            <p:txEl>
                                              <p:pRg st="14" end="14"/>
                                            </p:txEl>
                                          </p:spTgt>
                                        </p:tgtEl>
                                        <p:attrNameLst>
                                          <p:attrName>style.visibility</p:attrName>
                                        </p:attrNameLst>
                                      </p:cBhvr>
                                      <p:to>
                                        <p:strVal val="visible"/>
                                      </p:to>
                                    </p:set>
                                    <p:animEffect transition="in" filter="randombar(horizontal)">
                                      <p:cBhvr>
                                        <p:cTn id="60" dur="500"/>
                                        <p:tgtEl>
                                          <p:spTgt spid="4">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7409797" y="1995549"/>
            <a:ext cx="4706004" cy="1119126"/>
          </a:xfrm>
        </p:spPr>
        <p:txBody>
          <a:bodyPr>
            <a:noAutofit/>
          </a:bodyPr>
          <a:lstStyle/>
          <a:p>
            <a:r>
              <a:rPr lang="en-US" sz="3200" dirty="0">
                <a:latin typeface="+mj-lt"/>
              </a:rPr>
              <a:t>English – Reading</a:t>
            </a:r>
            <a:br>
              <a:rPr lang="en-US" sz="3200" dirty="0">
                <a:latin typeface="+mj-lt"/>
              </a:rPr>
            </a:br>
            <a:r>
              <a:rPr lang="en-US" sz="3200" dirty="0">
                <a:latin typeface="+mj-lt"/>
              </a:rPr>
              <a:t>Paper 1 Example Page</a:t>
            </a:r>
            <a:endParaRPr lang="ru-RU" sz="3200" dirty="0">
              <a:latin typeface="+mj-lt"/>
            </a:endParaRP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5</a:t>
            </a:fld>
            <a:endParaRPr lang="ru-RU" dirty="0"/>
          </a:p>
        </p:txBody>
      </p:sp>
      <p:pic>
        <p:nvPicPr>
          <p:cNvPr id="7" name="Picture 6" descr="year-2-reading-sample-materials-1.pdf - Google Chrome">
            <a:extLst>
              <a:ext uri="{FF2B5EF4-FFF2-40B4-BE49-F238E27FC236}">
                <a16:creationId xmlns:a16="http://schemas.microsoft.com/office/drawing/2014/main" id="{734A41B6-2F50-4623-8F24-93F1928F8B8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3620"/>
          <a:stretch/>
        </p:blipFill>
        <p:spPr>
          <a:xfrm>
            <a:off x="1152858" y="181926"/>
            <a:ext cx="6171213" cy="6530024"/>
          </a:xfrm>
          <a:prstGeom prst="rect">
            <a:avLst/>
          </a:prstGeom>
        </p:spPr>
      </p:pic>
    </p:spTree>
    <p:extLst>
      <p:ext uri="{BB962C8B-B14F-4D97-AF65-F5344CB8AC3E}">
        <p14:creationId xmlns:p14="http://schemas.microsoft.com/office/powerpoint/2010/main" val="41389662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4303409" y="136815"/>
            <a:ext cx="5099536" cy="1119126"/>
          </a:xfrm>
        </p:spPr>
        <p:txBody>
          <a:bodyPr>
            <a:noAutofit/>
          </a:bodyPr>
          <a:lstStyle/>
          <a:p>
            <a:r>
              <a:rPr lang="en-US" sz="3200" dirty="0">
                <a:latin typeface="+mj-lt"/>
              </a:rPr>
              <a:t>English – Reading</a:t>
            </a:r>
            <a:br>
              <a:rPr lang="en-US" sz="3200" dirty="0">
                <a:latin typeface="+mj-lt"/>
              </a:rPr>
            </a:br>
            <a:r>
              <a:rPr lang="en-US" sz="3200" dirty="0">
                <a:latin typeface="+mj-lt"/>
              </a:rPr>
              <a:t>Paper 2 Example Pages</a:t>
            </a:r>
            <a:endParaRPr lang="ru-RU" sz="3200" dirty="0">
              <a:latin typeface="+mj-lt"/>
            </a:endParaRP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6</a:t>
            </a:fld>
            <a:endParaRPr lang="ru-RU" dirty="0"/>
          </a:p>
        </p:txBody>
      </p:sp>
      <p:pic>
        <p:nvPicPr>
          <p:cNvPr id="5" name="Picture 4" descr="2017 key stage 1 English reading Paper 2: reading booklet - Google Chrome">
            <a:extLst>
              <a:ext uri="{FF2B5EF4-FFF2-40B4-BE49-F238E27FC236}">
                <a16:creationId xmlns:a16="http://schemas.microsoft.com/office/drawing/2014/main" id="{7622A2B6-692A-4173-8F1A-176A581B290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311562">
            <a:off x="1604936" y="1427117"/>
            <a:ext cx="3673819" cy="4773277"/>
          </a:xfrm>
          <a:prstGeom prst="rect">
            <a:avLst/>
          </a:prstGeom>
        </p:spPr>
      </p:pic>
      <p:pic>
        <p:nvPicPr>
          <p:cNvPr id="8" name="Picture 7" descr="2017 key stage 1 English reading Paper 2: reading booklet - Google Chrome">
            <a:extLst>
              <a:ext uri="{FF2B5EF4-FFF2-40B4-BE49-F238E27FC236}">
                <a16:creationId xmlns:a16="http://schemas.microsoft.com/office/drawing/2014/main" id="{6D52830B-8CEE-45ED-8D2D-34905B0C4DA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6000" y="1564967"/>
            <a:ext cx="4219587" cy="4998725"/>
          </a:xfrm>
          <a:prstGeom prst="rect">
            <a:avLst/>
          </a:prstGeom>
        </p:spPr>
      </p:pic>
      <p:pic>
        <p:nvPicPr>
          <p:cNvPr id="13" name="Picture 12" descr="2017 key stage 1 English reading Paper 2: reading answer booklet - Google Chrome">
            <a:extLst>
              <a:ext uri="{FF2B5EF4-FFF2-40B4-BE49-F238E27FC236}">
                <a16:creationId xmlns:a16="http://schemas.microsoft.com/office/drawing/2014/main" id="{4E007F6F-1742-4AB2-A964-C9C94BE0A00A}"/>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043195" y="1270661"/>
            <a:ext cx="4896558" cy="5587339"/>
          </a:xfrm>
          <a:prstGeom prst="rect">
            <a:avLst/>
          </a:prstGeom>
        </p:spPr>
      </p:pic>
    </p:spTree>
    <p:extLst>
      <p:ext uri="{BB962C8B-B14F-4D97-AF65-F5344CB8AC3E}">
        <p14:creationId xmlns:p14="http://schemas.microsoft.com/office/powerpoint/2010/main" val="6072094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ru-RU" smtClean="0"/>
              <a:pPr/>
              <a:t>7</a:t>
            </a:fld>
            <a:endParaRPr lang="ru-RU"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a:xfrm>
            <a:off x="279606" y="2617238"/>
            <a:ext cx="3209009" cy="1898524"/>
          </a:xfrm>
        </p:spPr>
        <p:txBody>
          <a:bodyPr>
            <a:normAutofit/>
          </a:bodyPr>
          <a:lstStyle/>
          <a:p>
            <a:pPr algn="ctr"/>
            <a:r>
              <a:rPr lang="en-GB" sz="3200" dirty="0">
                <a:latin typeface="+mj-lt"/>
              </a:rPr>
              <a:t>Arithmetic</a:t>
            </a:r>
          </a:p>
          <a:p>
            <a:pPr algn="ctr"/>
            <a:r>
              <a:rPr lang="en-GB" sz="3200" dirty="0">
                <a:latin typeface="+mj-lt"/>
              </a:rPr>
              <a:t>&amp; Reasoning</a:t>
            </a:r>
            <a:endParaRPr lang="ru-RU" sz="3200" dirty="0">
              <a:latin typeface="+mj-lt"/>
            </a:endParaRPr>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a:bodyPr>
          <a:lstStyle/>
          <a:p>
            <a:r>
              <a:rPr lang="en-US" dirty="0" err="1"/>
              <a:t>Maths</a:t>
            </a:r>
            <a:endParaRPr lang="ru-RU" dirty="0"/>
          </a:p>
        </p:txBody>
      </p:sp>
      <p:sp>
        <p:nvSpPr>
          <p:cNvPr id="8" name="Rectangle: Rounded Corners 7">
            <a:extLst>
              <a:ext uri="{FF2B5EF4-FFF2-40B4-BE49-F238E27FC236}">
                <a16:creationId xmlns:a16="http://schemas.microsoft.com/office/drawing/2014/main" id="{3FA4BD75-0AAC-4AB4-B100-00792CF54C57}"/>
              </a:ext>
            </a:extLst>
          </p:cNvPr>
          <p:cNvSpPr/>
          <p:nvPr/>
        </p:nvSpPr>
        <p:spPr>
          <a:xfrm>
            <a:off x="4386759" y="413198"/>
            <a:ext cx="7629525" cy="39814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892984A-31DC-48F7-91D4-241270A60508}"/>
              </a:ext>
            </a:extLst>
          </p:cNvPr>
          <p:cNvSpPr/>
          <p:nvPr/>
        </p:nvSpPr>
        <p:spPr>
          <a:xfrm>
            <a:off x="5215401" y="351307"/>
            <a:ext cx="2471960"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Paper 1</a:t>
            </a:r>
          </a:p>
        </p:txBody>
      </p:sp>
      <p:sp>
        <p:nvSpPr>
          <p:cNvPr id="12" name="Flowchart: Decision 11">
            <a:extLst>
              <a:ext uri="{FF2B5EF4-FFF2-40B4-BE49-F238E27FC236}">
                <a16:creationId xmlns:a16="http://schemas.microsoft.com/office/drawing/2014/main" id="{8B46E57C-1BDA-4108-B294-F8A0B1BB6A89}"/>
              </a:ext>
            </a:extLst>
          </p:cNvPr>
          <p:cNvSpPr/>
          <p:nvPr/>
        </p:nvSpPr>
        <p:spPr>
          <a:xfrm>
            <a:off x="7929277" y="-139252"/>
            <a:ext cx="351551" cy="5086350"/>
          </a:xfrm>
          <a:prstGeom prst="flowChartDecisi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80C6022A-2AE3-4C3C-B33C-37EF8039134D}"/>
              </a:ext>
            </a:extLst>
          </p:cNvPr>
          <p:cNvSpPr/>
          <p:nvPr/>
        </p:nvSpPr>
        <p:spPr>
          <a:xfrm>
            <a:off x="8775281" y="301219"/>
            <a:ext cx="2471960" cy="923330"/>
          </a:xfrm>
          <a:prstGeom prst="rect">
            <a:avLst/>
          </a:prstGeom>
          <a:noFill/>
        </p:spPr>
        <p:txBody>
          <a:bodyPr wrap="none" lIns="91440" tIns="45720" rIns="91440" bIns="45720">
            <a:spAutoFit/>
          </a:bodyPr>
          <a:lstStyle/>
          <a:p>
            <a:pPr algn="ctr"/>
            <a:r>
              <a:rPr lang="en-US" sz="5400" b="0" cap="none" spc="0" dirty="0">
                <a:ln w="0"/>
                <a:solidFill>
                  <a:schemeClr val="accent4"/>
                </a:solidFill>
                <a:effectLst>
                  <a:outerShdw blurRad="38100" dist="19050" dir="2700000" algn="tl" rotWithShape="0">
                    <a:schemeClr val="dk1">
                      <a:alpha val="40000"/>
                    </a:schemeClr>
                  </a:outerShdw>
                </a:effectLst>
              </a:rPr>
              <a:t>Paper 2</a:t>
            </a:r>
          </a:p>
        </p:txBody>
      </p:sp>
      <p:sp>
        <p:nvSpPr>
          <p:cNvPr id="14" name="Rectangle 13">
            <a:extLst>
              <a:ext uri="{FF2B5EF4-FFF2-40B4-BE49-F238E27FC236}">
                <a16:creationId xmlns:a16="http://schemas.microsoft.com/office/drawing/2014/main" id="{239C4C39-8445-4226-8723-902AEB15194C}"/>
              </a:ext>
            </a:extLst>
          </p:cNvPr>
          <p:cNvSpPr/>
          <p:nvPr/>
        </p:nvSpPr>
        <p:spPr>
          <a:xfrm>
            <a:off x="8151510" y="1243886"/>
            <a:ext cx="3977390" cy="2062103"/>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dirty="0">
                <a:ln/>
                <a:solidFill>
                  <a:schemeClr val="accent4"/>
                </a:solidFill>
                <a:latin typeface="Arial" panose="020B0604020202020204" pitchFamily="34" charset="0"/>
                <a:cs typeface="Arial" panose="020B0604020202020204" pitchFamily="34" charset="0"/>
              </a:rPr>
              <a:t>Reasoning, problem solving and mathematical fluency</a:t>
            </a:r>
          </a:p>
        </p:txBody>
      </p:sp>
      <p:sp>
        <p:nvSpPr>
          <p:cNvPr id="15" name="Rectangle 14">
            <a:extLst>
              <a:ext uri="{FF2B5EF4-FFF2-40B4-BE49-F238E27FC236}">
                <a16:creationId xmlns:a16="http://schemas.microsoft.com/office/drawing/2014/main" id="{B948F8B4-0849-41CB-9BBD-4637220864F6}"/>
              </a:ext>
            </a:extLst>
          </p:cNvPr>
          <p:cNvSpPr/>
          <p:nvPr/>
        </p:nvSpPr>
        <p:spPr>
          <a:xfrm>
            <a:off x="4611737" y="1304589"/>
            <a:ext cx="326243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Arithmetic</a:t>
            </a:r>
          </a:p>
        </p:txBody>
      </p:sp>
      <p:sp>
        <p:nvSpPr>
          <p:cNvPr id="19" name="TextBox 18">
            <a:extLst>
              <a:ext uri="{FF2B5EF4-FFF2-40B4-BE49-F238E27FC236}">
                <a16:creationId xmlns:a16="http://schemas.microsoft.com/office/drawing/2014/main" id="{7699DF8B-008D-4015-B8D2-14027CA3DA59}"/>
              </a:ext>
            </a:extLst>
          </p:cNvPr>
          <p:cNvSpPr txBox="1"/>
          <p:nvPr/>
        </p:nvSpPr>
        <p:spPr>
          <a:xfrm>
            <a:off x="4214698" y="3317430"/>
            <a:ext cx="3764751" cy="1077218"/>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(25 marks available)</a:t>
            </a:r>
          </a:p>
        </p:txBody>
      </p:sp>
      <p:sp>
        <p:nvSpPr>
          <p:cNvPr id="20" name="TextBox 19">
            <a:extLst>
              <a:ext uri="{FF2B5EF4-FFF2-40B4-BE49-F238E27FC236}">
                <a16:creationId xmlns:a16="http://schemas.microsoft.com/office/drawing/2014/main" id="{44DEDB59-C091-4447-B46E-4CCF74953C08}"/>
              </a:ext>
            </a:extLst>
          </p:cNvPr>
          <p:cNvSpPr txBox="1"/>
          <p:nvPr/>
        </p:nvSpPr>
        <p:spPr>
          <a:xfrm>
            <a:off x="8153852" y="3244743"/>
            <a:ext cx="3764751" cy="1077218"/>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(35 marks available)</a:t>
            </a:r>
          </a:p>
        </p:txBody>
      </p:sp>
    </p:spTree>
    <p:extLst>
      <p:ext uri="{BB962C8B-B14F-4D97-AF65-F5344CB8AC3E}">
        <p14:creationId xmlns:p14="http://schemas.microsoft.com/office/powerpoint/2010/main" val="3818893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205DFFF-FA4D-C744-B0D9-DD018E80DF3F}"/>
              </a:ext>
            </a:extLst>
          </p:cNvPr>
          <p:cNvSpPr>
            <a:spLocks noGrp="1"/>
          </p:cNvSpPr>
          <p:nvPr>
            <p:ph type="sldNum" sz="quarter" idx="12"/>
          </p:nvPr>
        </p:nvSpPr>
        <p:spPr/>
        <p:txBody>
          <a:bodyPr/>
          <a:lstStyle/>
          <a:p>
            <a:fld id="{98C0CDE5-970C-4CC4-BF43-0DA127E73E82}" type="slidenum">
              <a:rPr lang="ru-RU" smtClean="0"/>
              <a:t>8</a:t>
            </a:fld>
            <a:endParaRPr lang="ru-RU" dirty="0"/>
          </a:p>
        </p:txBody>
      </p:sp>
      <p:sp>
        <p:nvSpPr>
          <p:cNvPr id="4" name="Text Placeholder 3">
            <a:extLst>
              <a:ext uri="{FF2B5EF4-FFF2-40B4-BE49-F238E27FC236}">
                <a16:creationId xmlns:a16="http://schemas.microsoft.com/office/drawing/2014/main" id="{C522288C-F316-0B44-9DA2-8DE7F4D30F48}"/>
              </a:ext>
            </a:extLst>
          </p:cNvPr>
          <p:cNvSpPr>
            <a:spLocks noGrp="1"/>
          </p:cNvSpPr>
          <p:nvPr>
            <p:ph type="body" sz="half" idx="2"/>
          </p:nvPr>
        </p:nvSpPr>
        <p:spPr>
          <a:xfrm>
            <a:off x="386000" y="219918"/>
            <a:ext cx="11616947" cy="6354501"/>
          </a:xfrm>
        </p:spPr>
        <p:txBody>
          <a:bodyPr>
            <a:normAutofit/>
          </a:bodyPr>
          <a:lstStyle/>
          <a:p>
            <a:r>
              <a:rPr lang="en-GB" sz="2800" b="0" u="sng" dirty="0">
                <a:latin typeface="+mj-lt"/>
              </a:rPr>
              <a:t>The maths assessment consists of 2 papers, arithmetic and reasoning. </a:t>
            </a:r>
          </a:p>
          <a:p>
            <a:endParaRPr lang="en-GB" sz="2400" b="0" u="sng" dirty="0">
              <a:latin typeface="+mj-lt"/>
            </a:endParaRPr>
          </a:p>
          <a:p>
            <a:r>
              <a:rPr lang="en-GB" u="sng" dirty="0">
                <a:latin typeface="+mj-lt"/>
              </a:rPr>
              <a:t>Paper 1 </a:t>
            </a:r>
            <a:r>
              <a:rPr lang="en-GB" b="0" dirty="0">
                <a:latin typeface="+mj-lt"/>
              </a:rPr>
              <a:t>is the Arithmetic paper and that lasts approximately 20 minutes (although this is not strictly timed). The paper assesses pupil’s confidence with fluency, whole numbers, fractions, place value and counting. It also covers calculation methods for the 4 operations – addition, subtraction, multiplication and division. </a:t>
            </a:r>
          </a:p>
          <a:p>
            <a:endParaRPr lang="en-GB" b="0" dirty="0">
              <a:latin typeface="+mj-lt"/>
            </a:endParaRPr>
          </a:p>
          <a:p>
            <a:r>
              <a:rPr lang="en-GB" b="0" u="sng" dirty="0">
                <a:latin typeface="+mj-lt"/>
              </a:rPr>
              <a:t>Paper 2 </a:t>
            </a:r>
            <a:r>
              <a:rPr lang="en-GB" b="0" dirty="0">
                <a:latin typeface="+mj-lt"/>
              </a:rPr>
              <a:t>is the Reasoning paper and this lasts for approximately 35 minutes, which includes time for five aural questions. Pupils will still require calculation skills and questions will be varied including multiple choice, matching, true/false, completing a chart or table or drawing a shape. Some questions will also require children to show or explain their working out. </a:t>
            </a:r>
          </a:p>
          <a:p>
            <a:endParaRPr lang="en-US" dirty="0"/>
          </a:p>
        </p:txBody>
      </p:sp>
      <p:sp>
        <p:nvSpPr>
          <p:cNvPr id="6" name="Title 5">
            <a:extLst>
              <a:ext uri="{FF2B5EF4-FFF2-40B4-BE49-F238E27FC236}">
                <a16:creationId xmlns:a16="http://schemas.microsoft.com/office/drawing/2014/main" id="{EED1553F-F68D-7442-8260-28CAC480AFFE}"/>
              </a:ext>
            </a:extLst>
          </p:cNvPr>
          <p:cNvSpPr>
            <a:spLocks noGrp="1"/>
          </p:cNvSpPr>
          <p:nvPr>
            <p:ph type="title"/>
          </p:nvPr>
        </p:nvSpPr>
        <p:spPr>
          <a:xfrm rot="-360000">
            <a:off x="8065979" y="5399849"/>
            <a:ext cx="3890555" cy="1091949"/>
          </a:xfrm>
        </p:spPr>
        <p:txBody>
          <a:bodyPr/>
          <a:lstStyle/>
          <a:p>
            <a:r>
              <a:rPr lang="en-US" dirty="0" err="1"/>
              <a:t>Maths</a:t>
            </a:r>
            <a:endParaRPr lang="en-US" dirty="0"/>
          </a:p>
        </p:txBody>
      </p:sp>
    </p:spTree>
    <p:extLst>
      <p:ext uri="{BB962C8B-B14F-4D97-AF65-F5344CB8AC3E}">
        <p14:creationId xmlns:p14="http://schemas.microsoft.com/office/powerpoint/2010/main" val="3604406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 calcmode="lin" valueType="num">
                                      <p:cBhvr additive="base">
                                        <p:cTn id="12"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xEl>
                                              <p:pRg st="4" end="4"/>
                                            </p:txEl>
                                          </p:spTgt>
                                        </p:tgtEl>
                                        <p:attrNameLst>
                                          <p:attrName>style.visibility</p:attrName>
                                        </p:attrNameLst>
                                      </p:cBhvr>
                                      <p:to>
                                        <p:strVal val="visible"/>
                                      </p:to>
                                    </p:set>
                                    <p:anim calcmode="lin" valueType="num">
                                      <p:cBhvr additive="base">
                                        <p:cTn id="18"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ru-RU" smtClean="0"/>
              <a:t>9</a:t>
            </a:fld>
            <a:endParaRPr lang="ru-RU" dirty="0"/>
          </a:p>
        </p:txBody>
      </p:sp>
      <p:pic>
        <p:nvPicPr>
          <p:cNvPr id="6" name="Picture 5" descr="2018_ks1_mathematics_Paper1_arithmetic.pdf - Google Drive - Google Chrome">
            <a:extLst>
              <a:ext uri="{FF2B5EF4-FFF2-40B4-BE49-F238E27FC236}">
                <a16:creationId xmlns:a16="http://schemas.microsoft.com/office/drawing/2014/main" id="{21264FA5-9B2D-408F-A063-D0E4E9FEE80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1180449">
            <a:off x="168168" y="1031666"/>
            <a:ext cx="3595696" cy="5076329"/>
          </a:xfrm>
          <a:prstGeom prst="rect">
            <a:avLst/>
          </a:prstGeom>
        </p:spPr>
      </p:pic>
      <p:pic>
        <p:nvPicPr>
          <p:cNvPr id="9" name="Picture 8" descr="2018_ks1_mathematics_Paper1_arithmetic.pdf - Google Drive - Google Chrome">
            <a:extLst>
              <a:ext uri="{FF2B5EF4-FFF2-40B4-BE49-F238E27FC236}">
                <a16:creationId xmlns:a16="http://schemas.microsoft.com/office/drawing/2014/main" id="{247A47C1-0DD7-41C9-8F03-6C32496B1CF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21348698">
            <a:off x="1893606" y="1175728"/>
            <a:ext cx="3397666" cy="4689336"/>
          </a:xfrm>
          <a:prstGeom prst="rect">
            <a:avLst/>
          </a:prstGeom>
        </p:spPr>
      </p:pic>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349813" y="145230"/>
            <a:ext cx="4364106" cy="629493"/>
          </a:xfrm>
        </p:spPr>
        <p:txBody>
          <a:bodyPr>
            <a:noAutofit/>
          </a:bodyPr>
          <a:lstStyle/>
          <a:p>
            <a:r>
              <a:rPr lang="en-US" sz="2500" dirty="0" err="1">
                <a:latin typeface="+mj-lt"/>
              </a:rPr>
              <a:t>Maths</a:t>
            </a:r>
            <a:r>
              <a:rPr lang="en-US" sz="2500" dirty="0">
                <a:latin typeface="+mj-lt"/>
              </a:rPr>
              <a:t> Paper 1 Example Pages (Arithmetic)</a:t>
            </a:r>
            <a:endParaRPr lang="ru-RU" sz="2500" dirty="0">
              <a:latin typeface="+mj-lt"/>
            </a:endParaRPr>
          </a:p>
        </p:txBody>
      </p:sp>
      <p:pic>
        <p:nvPicPr>
          <p:cNvPr id="13" name="Picture 12" descr="2018_ks1_mathematics_Paper2_reasoning.pdf - Google Drive - Google Chrome">
            <a:extLst>
              <a:ext uri="{FF2B5EF4-FFF2-40B4-BE49-F238E27FC236}">
                <a16:creationId xmlns:a16="http://schemas.microsoft.com/office/drawing/2014/main" id="{39D2C5E0-6342-4DBF-BD77-6E5CE28DE56F}"/>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21227081">
            <a:off x="6302689" y="1001399"/>
            <a:ext cx="3373747" cy="4390968"/>
          </a:xfrm>
          <a:prstGeom prst="rect">
            <a:avLst/>
          </a:prstGeom>
        </p:spPr>
      </p:pic>
      <p:pic>
        <p:nvPicPr>
          <p:cNvPr id="15" name="Picture 14" descr="2018_ks1_mathematics_Paper2_reasoning.pdf - Google Drive - Google Chrome">
            <a:extLst>
              <a:ext uri="{FF2B5EF4-FFF2-40B4-BE49-F238E27FC236}">
                <a16:creationId xmlns:a16="http://schemas.microsoft.com/office/drawing/2014/main" id="{73CE6BAE-AF97-4360-9F05-9ABD82E671A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417551">
            <a:off x="7672149" y="1706528"/>
            <a:ext cx="4081543" cy="4705537"/>
          </a:xfrm>
          <a:prstGeom prst="rect">
            <a:avLst/>
          </a:prstGeom>
        </p:spPr>
      </p:pic>
      <p:sp>
        <p:nvSpPr>
          <p:cNvPr id="10" name="Title 1">
            <a:extLst>
              <a:ext uri="{FF2B5EF4-FFF2-40B4-BE49-F238E27FC236}">
                <a16:creationId xmlns:a16="http://schemas.microsoft.com/office/drawing/2014/main" id="{526C6953-382A-411B-9721-62AB35340365}"/>
              </a:ext>
            </a:extLst>
          </p:cNvPr>
          <p:cNvSpPr txBox="1">
            <a:spLocks/>
          </p:cNvSpPr>
          <p:nvPr/>
        </p:nvSpPr>
        <p:spPr>
          <a:xfrm>
            <a:off x="7722163" y="145230"/>
            <a:ext cx="4364106" cy="629493"/>
          </a:xfrm>
          <a:prstGeom prst="rect">
            <a:avLst/>
          </a:prstGeom>
          <a:gradFill>
            <a:gsLst>
              <a:gs pos="0">
                <a:schemeClr val="tx2"/>
              </a:gs>
              <a:gs pos="100000">
                <a:schemeClr val="tx1"/>
              </a:gs>
            </a:gsLst>
            <a:lin ang="10800000" scaled="1"/>
          </a:gradFill>
        </p:spPr>
        <p:txBody>
          <a:bodyPr vert="horz" lIns="144000" tIns="45720" rIns="91440" bIns="45720" rtlCol="0" anchor="ctr" anchorCtr="0">
            <a:noAutofit/>
          </a:bodyPr>
          <a:lstStyle>
            <a:lvl1pPr algn="l" defTabSz="914400" rtl="0" eaLnBrk="1" latinLnBrk="0" hangingPunct="1">
              <a:lnSpc>
                <a:spcPct val="90000"/>
              </a:lnSpc>
              <a:spcBef>
                <a:spcPct val="0"/>
              </a:spcBef>
              <a:buNone/>
              <a:defRPr sz="2000" b="1" kern="1200">
                <a:solidFill>
                  <a:schemeClr val="bg1"/>
                </a:solidFill>
                <a:latin typeface="+mn-lt"/>
                <a:ea typeface="+mj-ea"/>
                <a:cs typeface="+mj-cs"/>
              </a:defRPr>
            </a:lvl1pPr>
          </a:lstStyle>
          <a:p>
            <a:r>
              <a:rPr lang="en-US" sz="2500" dirty="0" err="1">
                <a:latin typeface="+mj-lt"/>
              </a:rPr>
              <a:t>Maths</a:t>
            </a:r>
            <a:r>
              <a:rPr lang="en-US" sz="2500" dirty="0">
                <a:latin typeface="+mj-lt"/>
              </a:rPr>
              <a:t> Paper 2 Example Pages (Reasoning)</a:t>
            </a:r>
            <a:endParaRPr lang="ru-RU" sz="2500" dirty="0">
              <a:latin typeface="+mj-lt"/>
            </a:endParaRPr>
          </a:p>
        </p:txBody>
      </p:sp>
      <p:sp>
        <p:nvSpPr>
          <p:cNvPr id="16" name="Flowchart: Decision 15">
            <a:extLst>
              <a:ext uri="{FF2B5EF4-FFF2-40B4-BE49-F238E27FC236}">
                <a16:creationId xmlns:a16="http://schemas.microsoft.com/office/drawing/2014/main" id="{DD53039C-1BC6-412C-A48D-B5FA85D0E3C7}"/>
              </a:ext>
            </a:extLst>
          </p:cNvPr>
          <p:cNvSpPr/>
          <p:nvPr/>
        </p:nvSpPr>
        <p:spPr>
          <a:xfrm>
            <a:off x="5593194" y="64676"/>
            <a:ext cx="198355" cy="6911439"/>
          </a:xfrm>
          <a:prstGeom prst="flowChartDecision">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742986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97169" y="1213762"/>
            <a:ext cx="5126743" cy="734415"/>
          </a:xfrm>
        </p:spPr>
        <p:txBody>
          <a:bodyPr>
            <a:normAutofit fontScale="90000"/>
          </a:bodyPr>
          <a:lstStyle/>
          <a:p>
            <a:r>
              <a:rPr lang="en-US" dirty="0"/>
              <a:t>Teacher assessment/results.</a:t>
            </a:r>
            <a:endParaRPr lang="ru-RU" dirty="0"/>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ru-RU" smtClean="0"/>
              <a:pPr/>
              <a:t>10</a:t>
            </a:fld>
            <a:endParaRPr lang="ru-RU" dirty="0"/>
          </a:p>
        </p:txBody>
      </p:sp>
      <p:pic>
        <p:nvPicPr>
          <p:cNvPr id="16" name="Picture Placeholder 15" descr="A picture containing person, indoor, child, girl&#10;&#10;Description automatically generated">
            <a:extLst>
              <a:ext uri="{FF2B5EF4-FFF2-40B4-BE49-F238E27FC236}">
                <a16:creationId xmlns:a16="http://schemas.microsoft.com/office/drawing/2014/main" id="{1BCA1B9E-C861-4A50-B722-515F68C95BE4}"/>
              </a:ext>
            </a:extLst>
          </p:cNvPr>
          <p:cNvPicPr>
            <a:picLocks noGrp="1" noChangeAspect="1"/>
          </p:cNvPicPr>
          <p:nvPr>
            <p:ph type="pic" sz="quarter" idx="14"/>
          </p:nvPr>
        </p:nvPicPr>
        <p:blipFill>
          <a:blip r:embed="rId2" cstate="email">
            <a:extLst>
              <a:ext uri="{28A0092B-C50C-407E-A947-70E740481C1C}">
                <a14:useLocalDpi xmlns:a14="http://schemas.microsoft.com/office/drawing/2010/main"/>
              </a:ext>
            </a:extLst>
          </a:blip>
          <a:srcRect/>
          <a:stretch>
            <a:fillRect/>
          </a:stretch>
        </p:blipFill>
        <p:spPr>
          <a:xfrm rot="720000">
            <a:off x="6744270" y="481196"/>
            <a:ext cx="4123151" cy="4854510"/>
          </a:xfrm>
        </p:spPr>
      </p:pic>
      <p:sp>
        <p:nvSpPr>
          <p:cNvPr id="7" name="Rectangle 6">
            <a:extLst>
              <a:ext uri="{FF2B5EF4-FFF2-40B4-BE49-F238E27FC236}">
                <a16:creationId xmlns:a16="http://schemas.microsoft.com/office/drawing/2014/main" id="{74A76F8D-C444-44DE-BE66-57D4F4CE5184}"/>
              </a:ext>
            </a:extLst>
          </p:cNvPr>
          <p:cNvSpPr/>
          <p:nvPr/>
        </p:nvSpPr>
        <p:spPr>
          <a:xfrm>
            <a:off x="254643" y="2908451"/>
            <a:ext cx="5370653" cy="3785652"/>
          </a:xfrm>
          <a:prstGeom prst="rect">
            <a:avLst/>
          </a:prstGeom>
        </p:spPr>
        <p:txBody>
          <a:bodyPr wrap="square">
            <a:spAutoFit/>
          </a:bodyPr>
          <a:lstStyle/>
          <a:p>
            <a:r>
              <a:rPr lang="en-US" sz="2400" dirty="0">
                <a:solidFill>
                  <a:schemeClr val="accent1"/>
                </a:solidFill>
                <a:latin typeface="Arial" panose="020B0604020202020204" pitchFamily="34" charset="0"/>
                <a:cs typeface="Arial" panose="020B0604020202020204" pitchFamily="34" charset="0"/>
              </a:rPr>
              <a:t>KS1 SATs tests are one part of evidence towards the whole teacher assessment.</a:t>
            </a:r>
          </a:p>
          <a:p>
            <a:endParaRPr lang="en-US" sz="2400" dirty="0">
              <a:solidFill>
                <a:schemeClr val="accent1"/>
              </a:solidFill>
              <a:latin typeface="Arial" panose="020B0604020202020204" pitchFamily="34" charset="0"/>
              <a:cs typeface="Arial" panose="020B0604020202020204" pitchFamily="34" charset="0"/>
            </a:endParaRPr>
          </a:p>
          <a:p>
            <a:r>
              <a:rPr lang="en-US" sz="2400" dirty="0">
                <a:solidFill>
                  <a:schemeClr val="accent1"/>
                </a:solidFill>
                <a:latin typeface="Arial" panose="020B0604020202020204" pitchFamily="34" charset="0"/>
                <a:cs typeface="Arial" panose="020B0604020202020204" pitchFamily="34" charset="0"/>
              </a:rPr>
              <a:t>They are marked in school and used to support an overall decision about where your child is working, based on the whole year’s work.</a:t>
            </a:r>
          </a:p>
          <a:p>
            <a:endParaRPr lang="en-US" sz="2400" dirty="0">
              <a:solidFill>
                <a:schemeClr val="accent1"/>
              </a:solidFill>
              <a:latin typeface="Arial" panose="020B0604020202020204" pitchFamily="34" charset="0"/>
              <a:cs typeface="Arial" panose="020B0604020202020204" pitchFamily="34" charset="0"/>
            </a:endParaRPr>
          </a:p>
          <a:p>
            <a:endParaRPr lang="en-US" sz="24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069213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31687" y="848889"/>
            <a:ext cx="3960711" cy="1061509"/>
          </a:xfrm>
        </p:spPr>
        <p:txBody>
          <a:bodyPr>
            <a:normAutofit fontScale="90000"/>
          </a:bodyPr>
          <a:lstStyle/>
          <a:p>
            <a:r>
              <a:rPr lang="en-US" dirty="0"/>
              <a:t>Age Related Expectations</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11</a:t>
            </a:fld>
            <a:endParaRPr lang="ru-RU" dirty="0"/>
          </a:p>
        </p:txBody>
      </p:sp>
      <p:sp>
        <p:nvSpPr>
          <p:cNvPr id="2" name="Rectangle 1">
            <a:extLst>
              <a:ext uri="{FF2B5EF4-FFF2-40B4-BE49-F238E27FC236}">
                <a16:creationId xmlns:a16="http://schemas.microsoft.com/office/drawing/2014/main" id="{13C3FFCF-788D-4659-B497-A82678D9E158}"/>
              </a:ext>
            </a:extLst>
          </p:cNvPr>
          <p:cNvSpPr/>
          <p:nvPr/>
        </p:nvSpPr>
        <p:spPr>
          <a:xfrm>
            <a:off x="80920" y="2200489"/>
            <a:ext cx="12518379" cy="3416320"/>
          </a:xfrm>
          <a:prstGeom prst="rect">
            <a:avLst/>
          </a:prstGeom>
        </p:spPr>
        <p:txBody>
          <a:bodyPr wrap="square">
            <a:spAutoFit/>
          </a:bodyPr>
          <a:lstStyle/>
          <a:p>
            <a:r>
              <a:rPr lang="en-US" sz="2400" u="sng" dirty="0">
                <a:solidFill>
                  <a:srgbClr val="C00000"/>
                </a:solidFill>
                <a:latin typeface="Arial" panose="020B0604020202020204" pitchFamily="34" charset="0"/>
                <a:cs typeface="Arial" panose="020B0604020202020204" pitchFamily="34" charset="0"/>
              </a:rPr>
              <a:t>Working below the expected standard </a:t>
            </a:r>
            <a:r>
              <a:rPr lang="en-US" sz="2400" dirty="0">
                <a:solidFill>
                  <a:srgbClr val="000000"/>
                </a:solidFill>
                <a:latin typeface="Arial" panose="020B0604020202020204" pitchFamily="34" charset="0"/>
                <a:cs typeface="Arial" panose="020B0604020202020204" pitchFamily="34" charset="0"/>
              </a:rPr>
              <a:t>(not working within the Year 2 Curriculum).</a:t>
            </a:r>
          </a:p>
          <a:p>
            <a:endParaRPr lang="en-US" sz="2400" dirty="0">
              <a:solidFill>
                <a:srgbClr val="000000"/>
              </a:solidFill>
              <a:latin typeface="Arial" panose="020B0604020202020204" pitchFamily="34" charset="0"/>
              <a:cs typeface="Arial" panose="020B0604020202020204" pitchFamily="34" charset="0"/>
            </a:endParaRPr>
          </a:p>
          <a:p>
            <a:r>
              <a:rPr lang="en-US" sz="2400" u="sng" dirty="0">
                <a:solidFill>
                  <a:schemeClr val="accent6"/>
                </a:solidFill>
                <a:latin typeface="Arial" panose="020B0604020202020204" pitchFamily="34" charset="0"/>
                <a:cs typeface="Arial" panose="020B0604020202020204" pitchFamily="34" charset="0"/>
              </a:rPr>
              <a:t>Working towards the expected standard </a:t>
            </a:r>
            <a:r>
              <a:rPr lang="en-US" sz="2400" dirty="0">
                <a:solidFill>
                  <a:srgbClr val="000000"/>
                </a:solidFill>
                <a:latin typeface="Arial" panose="020B0604020202020204" pitchFamily="34" charset="0"/>
                <a:cs typeface="Arial" panose="020B0604020202020204" pitchFamily="34" charset="0"/>
              </a:rPr>
              <a:t>(some of the learning is within the Year 2 Curriculum).</a:t>
            </a:r>
          </a:p>
          <a:p>
            <a:endParaRPr lang="en-US" sz="2400" dirty="0">
              <a:solidFill>
                <a:srgbClr val="00B0F0"/>
              </a:solidFill>
              <a:latin typeface="Arial" panose="020B0604020202020204" pitchFamily="34" charset="0"/>
              <a:cs typeface="Arial" panose="020B0604020202020204" pitchFamily="34" charset="0"/>
            </a:endParaRPr>
          </a:p>
          <a:p>
            <a:r>
              <a:rPr lang="en-US" sz="2400" u="sng" dirty="0">
                <a:solidFill>
                  <a:srgbClr val="7030A0"/>
                </a:solidFill>
                <a:latin typeface="Arial" panose="020B0604020202020204" pitchFamily="34" charset="0"/>
                <a:cs typeface="Arial" panose="020B0604020202020204" pitchFamily="34" charset="0"/>
              </a:rPr>
              <a:t>Working at the expected standard </a:t>
            </a:r>
            <a:r>
              <a:rPr lang="en-US" sz="2400" dirty="0">
                <a:solidFill>
                  <a:srgbClr val="000000"/>
                </a:solidFill>
                <a:latin typeface="Arial" panose="020B0604020202020204" pitchFamily="34" charset="0"/>
                <a:cs typeface="Arial" panose="020B0604020202020204" pitchFamily="34" charset="0"/>
              </a:rPr>
              <a:t>(All learning is within the Year 2 Curriculum).</a:t>
            </a:r>
          </a:p>
          <a:p>
            <a:endParaRPr lang="en-US" sz="2400" dirty="0">
              <a:solidFill>
                <a:srgbClr val="000000"/>
              </a:solidFill>
              <a:latin typeface="Arial" panose="020B0604020202020204" pitchFamily="34" charset="0"/>
              <a:cs typeface="Arial" panose="020B0604020202020204" pitchFamily="34" charset="0"/>
            </a:endParaRPr>
          </a:p>
          <a:p>
            <a:r>
              <a:rPr lang="en-US" sz="2400" u="sng" dirty="0">
                <a:solidFill>
                  <a:srgbClr val="AF3790"/>
                </a:solidFill>
                <a:latin typeface="Arial" panose="020B0604020202020204" pitchFamily="34" charset="0"/>
                <a:cs typeface="Arial" panose="020B0604020202020204" pitchFamily="34" charset="0"/>
              </a:rPr>
              <a:t>Working at greater depth </a:t>
            </a:r>
            <a:r>
              <a:rPr lang="en-US" sz="2400" dirty="0">
                <a:solidFill>
                  <a:srgbClr val="000000"/>
                </a:solidFill>
                <a:latin typeface="Arial" panose="020B0604020202020204" pitchFamily="34" charset="0"/>
                <a:cs typeface="Arial" panose="020B0604020202020204" pitchFamily="34" charset="0"/>
              </a:rPr>
              <a:t>(Very secure in Year 2 Curriculum and demonstrates much deeper learning).</a:t>
            </a:r>
          </a:p>
        </p:txBody>
      </p:sp>
    </p:spTree>
    <p:extLst>
      <p:ext uri="{BB962C8B-B14F-4D97-AF65-F5344CB8AC3E}">
        <p14:creationId xmlns:p14="http://schemas.microsoft.com/office/powerpoint/2010/main" val="327202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fade">
                                      <p:cBhvr>
                                        <p:cTn id="2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7203" y="899256"/>
            <a:ext cx="4769947" cy="969867"/>
          </a:xfrm>
        </p:spPr>
        <p:txBody>
          <a:bodyPr>
            <a:normAutofit fontScale="90000"/>
          </a:bodyPr>
          <a:lstStyle/>
          <a:p>
            <a:r>
              <a:rPr lang="en-US" dirty="0"/>
              <a:t>How can you help your child prepare?</a:t>
            </a:r>
            <a:endParaRPr lang="ru-RU"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ru-RU" smtClean="0"/>
              <a:t>12</a:t>
            </a:fld>
            <a:endParaRPr lang="ru-RU" dirty="0"/>
          </a:p>
        </p:txBody>
      </p:sp>
      <p:sp>
        <p:nvSpPr>
          <p:cNvPr id="2" name="Rectangle 1">
            <a:extLst>
              <a:ext uri="{FF2B5EF4-FFF2-40B4-BE49-F238E27FC236}">
                <a16:creationId xmlns:a16="http://schemas.microsoft.com/office/drawing/2014/main" id="{13C3FFCF-788D-4659-B497-A82678D9E158}"/>
              </a:ext>
            </a:extLst>
          </p:cNvPr>
          <p:cNvSpPr/>
          <p:nvPr/>
        </p:nvSpPr>
        <p:spPr>
          <a:xfrm>
            <a:off x="233121" y="2115765"/>
            <a:ext cx="11725757" cy="6032421"/>
          </a:xfrm>
          <a:prstGeom prst="rect">
            <a:avLst/>
          </a:prstGeom>
        </p:spPr>
        <p:txBody>
          <a:bodyPr wrap="square">
            <a:spAutoFit/>
          </a:bodyPr>
          <a:lstStyle/>
          <a:p>
            <a:r>
              <a:rPr lang="en-US" sz="2800" u="sng" dirty="0">
                <a:latin typeface="Comic Sans MS" panose="030F0902030302020204" pitchFamily="66" charset="0"/>
                <a:cs typeface="Arial" panose="020B0604020202020204" pitchFamily="34" charset="0"/>
              </a:rPr>
              <a:t>Reading</a:t>
            </a:r>
            <a:r>
              <a:rPr lang="en-US" sz="2400" dirty="0">
                <a:latin typeface="Comic Sans MS" panose="030F0902030302020204" pitchFamily="66" charset="0"/>
                <a:cs typeface="Arial" panose="020B0604020202020204" pitchFamily="34" charset="0"/>
              </a:rPr>
              <a:t> </a:t>
            </a:r>
            <a:r>
              <a:rPr lang="en-GB" sz="2000" dirty="0">
                <a:latin typeface="Comic Sans MS" panose="030F0902030302020204" pitchFamily="66" charset="0"/>
              </a:rPr>
              <a:t>Listening to your child read can take many forms:</a:t>
            </a:r>
          </a:p>
          <a:p>
            <a:pPr lvl="0"/>
            <a:endParaRPr lang="en-GB" sz="2000" dirty="0">
              <a:latin typeface="Comic Sans MS" panose="030F0902030302020204" pitchFamily="66" charset="0"/>
            </a:endParaRPr>
          </a:p>
          <a:p>
            <a:pPr marL="342900" lvl="0" indent="-342900">
              <a:buFont typeface="Arial" panose="020B0604020202020204" pitchFamily="34" charset="0"/>
              <a:buChar char="•"/>
            </a:pPr>
            <a:r>
              <a:rPr lang="en-GB" sz="2000" dirty="0">
                <a:latin typeface="Comic Sans MS" panose="030F0902030302020204" pitchFamily="66" charset="0"/>
              </a:rPr>
              <a:t>First and foremost, focus developing an enjoyment and love of reading.</a:t>
            </a:r>
          </a:p>
          <a:p>
            <a:pPr marL="342900" lvl="0" indent="-342900">
              <a:buFont typeface="Arial" panose="020B0604020202020204" pitchFamily="34" charset="0"/>
              <a:buChar char="•"/>
            </a:pPr>
            <a:r>
              <a:rPr lang="en-GB" sz="2000" dirty="0">
                <a:latin typeface="Comic Sans MS" panose="030F0902030302020204" pitchFamily="66" charset="0"/>
              </a:rPr>
              <a:t>Enjoy stories together – reading stories to your child is equally as important as listening to your child read.</a:t>
            </a:r>
          </a:p>
          <a:p>
            <a:pPr marL="342900" lvl="0" indent="-342900">
              <a:buFont typeface="Arial" panose="020B0604020202020204" pitchFamily="34" charset="0"/>
              <a:buChar char="•"/>
            </a:pPr>
            <a:r>
              <a:rPr lang="en-GB" sz="2000" dirty="0">
                <a:latin typeface="Comic Sans MS" panose="030F0902030302020204" pitchFamily="66" charset="0"/>
              </a:rPr>
              <a:t>Read a little at a time but often, rather than rarely but for long periods of time!</a:t>
            </a:r>
          </a:p>
          <a:p>
            <a:pPr marL="342900" lvl="0" indent="-342900">
              <a:buFont typeface="Arial" panose="020B0604020202020204" pitchFamily="34" charset="0"/>
              <a:buChar char="•"/>
            </a:pPr>
            <a:r>
              <a:rPr lang="en-GB" sz="2000" dirty="0">
                <a:latin typeface="Comic Sans MS" panose="030F0902030302020204" pitchFamily="66" charset="0"/>
              </a:rPr>
              <a:t>Talk about the story before, during and afterwards – discuss the plot, the characters, their feelings and actions, how it makes you feel, predict what will happen and encourage your child to have their own opinions.</a:t>
            </a:r>
          </a:p>
          <a:p>
            <a:pPr marL="342900" lvl="0" indent="-342900">
              <a:buFont typeface="Arial" panose="020B0604020202020204" pitchFamily="34" charset="0"/>
              <a:buChar char="•"/>
            </a:pPr>
            <a:r>
              <a:rPr lang="en-GB" sz="2000" dirty="0">
                <a:latin typeface="Comic Sans MS" panose="030F0902030302020204" pitchFamily="66" charset="0"/>
              </a:rPr>
              <a:t>Look up definitions of words together – you could use a dictionary, the Internet or an app on a phone or tablet.</a:t>
            </a:r>
          </a:p>
          <a:p>
            <a:pPr marL="342900" lvl="0" indent="-342900">
              <a:buFont typeface="Arial" panose="020B0604020202020204" pitchFamily="34" charset="0"/>
              <a:buChar char="•"/>
            </a:pPr>
            <a:r>
              <a:rPr lang="en-GB" sz="2000" dirty="0">
                <a:latin typeface="Comic Sans MS" panose="030F0902030302020204" pitchFamily="66" charset="0"/>
              </a:rPr>
              <a:t>All reading is valuable – it doesn’t have to be just stories! Reading can involve anything from fiction and non-fiction, poetry, newspapers, magazines, football programmes, TV guides.</a:t>
            </a:r>
          </a:p>
          <a:p>
            <a:pPr marL="342900" lvl="0" indent="-342900">
              <a:buFont typeface="Arial" panose="020B0604020202020204" pitchFamily="34" charset="0"/>
              <a:buChar char="•"/>
            </a:pPr>
            <a:r>
              <a:rPr lang="en-GB" sz="2000" dirty="0">
                <a:latin typeface="Comic Sans MS" panose="030F0902030302020204" pitchFamily="66" charset="0"/>
              </a:rPr>
              <a:t>Visit the local library - it’s free!</a:t>
            </a:r>
          </a:p>
          <a:p>
            <a:pPr marL="457200" indent="-457200">
              <a:buFont typeface="Arial" panose="020B0604020202020204" pitchFamily="34" charset="0"/>
              <a:buChar char="•"/>
            </a:pPr>
            <a:endParaRPr lang="en-US" sz="2000" dirty="0">
              <a:latin typeface="Comic Sans MS" panose="030F0902030302020204" pitchFamily="66" charset="0"/>
              <a:cs typeface="Arial" panose="020B0604020202020204" pitchFamily="34" charset="0"/>
            </a:endParaRPr>
          </a:p>
          <a:p>
            <a:endParaRPr lang="en-US" sz="2000" dirty="0">
              <a:latin typeface="Comic Sans MS" panose="030F0902030302020204" pitchFamily="66" charset="0"/>
              <a:cs typeface="Arial" panose="020B0604020202020204" pitchFamily="34" charset="0"/>
            </a:endParaRP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endParaRPr lang="en-US" sz="3000" dirty="0"/>
          </a:p>
        </p:txBody>
      </p:sp>
    </p:spTree>
    <p:extLst>
      <p:ext uri="{BB962C8B-B14F-4D97-AF65-F5344CB8AC3E}">
        <p14:creationId xmlns:p14="http://schemas.microsoft.com/office/powerpoint/2010/main" val="3362860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fade">
                                      <p:cBhvr>
                                        <p:cTn id="12" dur="500"/>
                                        <p:tgtEl>
                                          <p:spTgt spid="2">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fade">
                                      <p:cBhvr>
                                        <p:cTn id="22" dur="500"/>
                                        <p:tgtEl>
                                          <p:spTgt spid="2">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fade">
                                      <p:cBhvr>
                                        <p:cTn id="27" dur="5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txEl>
                                              <p:pRg st="7" end="7"/>
                                            </p:txEl>
                                          </p:spTgt>
                                        </p:tgtEl>
                                        <p:attrNameLst>
                                          <p:attrName>style.visibility</p:attrName>
                                        </p:attrNameLst>
                                      </p:cBhvr>
                                      <p:to>
                                        <p:strVal val="visible"/>
                                      </p:to>
                                    </p:set>
                                    <p:animEffect transition="in" filter="fade">
                                      <p:cBhvr>
                                        <p:cTn id="32" dur="500"/>
                                        <p:tgtEl>
                                          <p:spTgt spid="2">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txEl>
                                              <p:pRg st="8" end="8"/>
                                            </p:txEl>
                                          </p:spTgt>
                                        </p:tgtEl>
                                        <p:attrNameLst>
                                          <p:attrName>style.visibility</p:attrName>
                                        </p:attrNameLst>
                                      </p:cBhvr>
                                      <p:to>
                                        <p:strVal val="visible"/>
                                      </p:to>
                                    </p:set>
                                    <p:animEffect transition="in" filter="fade">
                                      <p:cBhvr>
                                        <p:cTn id="37"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9DD902-4130-B442-88ED-343AC92C84A6}"/>
              </a:ext>
            </a:extLst>
          </p:cNvPr>
          <p:cNvSpPr>
            <a:spLocks noGrp="1"/>
          </p:cNvSpPr>
          <p:nvPr>
            <p:ph type="sldNum" sz="quarter" idx="12"/>
          </p:nvPr>
        </p:nvSpPr>
        <p:spPr/>
        <p:txBody>
          <a:bodyPr/>
          <a:lstStyle/>
          <a:p>
            <a:fld id="{98C0CDE5-970C-4CC4-BF43-0DA127E73E82}" type="slidenum">
              <a:rPr lang="ru-RU" smtClean="0"/>
              <a:t>13</a:t>
            </a:fld>
            <a:endParaRPr lang="ru-RU" dirty="0"/>
          </a:p>
        </p:txBody>
      </p:sp>
      <p:sp>
        <p:nvSpPr>
          <p:cNvPr id="7" name="Title 3">
            <a:extLst>
              <a:ext uri="{FF2B5EF4-FFF2-40B4-BE49-F238E27FC236}">
                <a16:creationId xmlns:a16="http://schemas.microsoft.com/office/drawing/2014/main" id="{FDC69AA9-6081-854E-9431-52C9C2F31641}"/>
              </a:ext>
            </a:extLst>
          </p:cNvPr>
          <p:cNvSpPr>
            <a:spLocks noGrp="1"/>
          </p:cNvSpPr>
          <p:nvPr>
            <p:ph type="title"/>
          </p:nvPr>
        </p:nvSpPr>
        <p:spPr>
          <a:xfrm rot="-360000">
            <a:off x="-15295" y="887418"/>
            <a:ext cx="4816220" cy="1061509"/>
          </a:xfrm>
        </p:spPr>
        <p:txBody>
          <a:bodyPr>
            <a:normAutofit fontScale="90000"/>
          </a:bodyPr>
          <a:lstStyle/>
          <a:p>
            <a:r>
              <a:rPr lang="en-US" dirty="0"/>
              <a:t>How can you help your child prepare?</a:t>
            </a:r>
            <a:endParaRPr lang="ru-RU" dirty="0"/>
          </a:p>
        </p:txBody>
      </p:sp>
      <p:sp>
        <p:nvSpPr>
          <p:cNvPr id="9" name="Rectangle 8">
            <a:extLst>
              <a:ext uri="{FF2B5EF4-FFF2-40B4-BE49-F238E27FC236}">
                <a16:creationId xmlns:a16="http://schemas.microsoft.com/office/drawing/2014/main" id="{172C7454-FA74-F247-A96D-058343B9157E}"/>
              </a:ext>
            </a:extLst>
          </p:cNvPr>
          <p:cNvSpPr/>
          <p:nvPr/>
        </p:nvSpPr>
        <p:spPr>
          <a:xfrm>
            <a:off x="267845" y="2197736"/>
            <a:ext cx="11656309" cy="3293209"/>
          </a:xfrm>
          <a:prstGeom prst="rect">
            <a:avLst/>
          </a:prstGeom>
        </p:spPr>
        <p:txBody>
          <a:bodyPr wrap="square">
            <a:spAutoFit/>
          </a:bodyPr>
          <a:lstStyle/>
          <a:p>
            <a:pPr lvl="0"/>
            <a:r>
              <a:rPr lang="en-US" sz="2800" u="sng" dirty="0" err="1">
                <a:latin typeface="Comic Sans MS" panose="030F0902030302020204" pitchFamily="66" charset="0"/>
                <a:cs typeface="Arial" panose="020B0604020202020204" pitchFamily="34" charset="0"/>
              </a:rPr>
              <a:t>Maths</a:t>
            </a:r>
            <a:r>
              <a:rPr lang="en-US" sz="2800" u="sng" dirty="0">
                <a:latin typeface="Comic Sans MS" panose="030F0902030302020204" pitchFamily="66" charset="0"/>
                <a:cs typeface="Arial" panose="020B0604020202020204" pitchFamily="34" charset="0"/>
              </a:rPr>
              <a:t>:</a:t>
            </a:r>
            <a:r>
              <a:rPr lang="en-US" sz="2800" dirty="0">
                <a:latin typeface="Comic Sans MS" panose="030F0902030302020204" pitchFamily="66" charset="0"/>
                <a:cs typeface="Arial" panose="020B0604020202020204" pitchFamily="34" charset="0"/>
              </a:rPr>
              <a:t> </a:t>
            </a:r>
          </a:p>
          <a:p>
            <a:pPr lvl="0"/>
            <a:endParaRPr lang="en-US" sz="2000" dirty="0">
              <a:latin typeface="Comic Sans MS" panose="030F0902030302020204" pitchFamily="66" charset="0"/>
              <a:cs typeface="Arial" panose="020B0604020202020204" pitchFamily="34" charset="0"/>
            </a:endParaRPr>
          </a:p>
          <a:p>
            <a:pPr marL="342900" lvl="0" indent="-342900">
              <a:buFont typeface="Arial" panose="020B0604020202020204" pitchFamily="34" charset="0"/>
              <a:buChar char="•"/>
            </a:pPr>
            <a:r>
              <a:rPr lang="en-GB" sz="2000" dirty="0">
                <a:latin typeface="Comic Sans MS" panose="030F0902030302020204" pitchFamily="66" charset="0"/>
              </a:rPr>
              <a:t>Play mental maths games including counting in different amounts, forwards and backwards.</a:t>
            </a:r>
          </a:p>
          <a:p>
            <a:pPr marL="342900" lvl="0" indent="-342900">
              <a:buFont typeface="Arial" panose="020B0604020202020204" pitchFamily="34" charset="0"/>
              <a:buChar char="•"/>
            </a:pPr>
            <a:r>
              <a:rPr lang="en-GB" sz="2000" dirty="0">
                <a:latin typeface="Comic Sans MS" panose="030F0902030302020204" pitchFamily="66" charset="0"/>
              </a:rPr>
              <a:t>Encourage opportunities for telling the time.</a:t>
            </a:r>
          </a:p>
          <a:p>
            <a:pPr marL="342900" lvl="0" indent="-342900">
              <a:buFont typeface="Arial" panose="020B0604020202020204" pitchFamily="34" charset="0"/>
              <a:buChar char="•"/>
            </a:pPr>
            <a:r>
              <a:rPr lang="en-GB" sz="2000" dirty="0">
                <a:latin typeface="Comic Sans MS" panose="030F0902030302020204" pitchFamily="66" charset="0"/>
              </a:rPr>
              <a:t>Encourage opportunities for counting coins and money. </a:t>
            </a:r>
            <a:r>
              <a:rPr lang="en-GB" sz="2000" dirty="0" err="1">
                <a:latin typeface="Comic Sans MS" panose="030F0902030302020204" pitchFamily="66" charset="0"/>
              </a:rPr>
              <a:t>E.g</a:t>
            </a:r>
            <a:r>
              <a:rPr lang="en-GB" sz="2000" dirty="0">
                <a:latin typeface="Comic Sans MS" panose="030F0902030302020204" pitchFamily="66" charset="0"/>
              </a:rPr>
              <a:t>: finding amounts or calculating change when shopping.</a:t>
            </a:r>
          </a:p>
          <a:p>
            <a:pPr marL="342900" lvl="0" indent="-342900">
              <a:buFont typeface="Arial" panose="020B0604020202020204" pitchFamily="34" charset="0"/>
              <a:buChar char="•"/>
            </a:pPr>
            <a:r>
              <a:rPr lang="en-GB" sz="2000" dirty="0">
                <a:latin typeface="Comic Sans MS" panose="030F0902030302020204" pitchFamily="66" charset="0"/>
              </a:rPr>
              <a:t>Look for numbers on street signs, car registrations and anywhere else.</a:t>
            </a:r>
          </a:p>
          <a:p>
            <a:pPr marL="342900" lvl="0" indent="-342900">
              <a:buFont typeface="Arial" panose="020B0604020202020204" pitchFamily="34" charset="0"/>
              <a:buChar char="•"/>
            </a:pPr>
            <a:r>
              <a:rPr lang="en-GB" sz="2000" dirty="0">
                <a:latin typeface="Comic Sans MS" panose="030F0902030302020204" pitchFamily="66" charset="0"/>
              </a:rPr>
              <a:t>Look for examples of 2D and 3D shapes around the home.</a:t>
            </a:r>
          </a:p>
          <a:p>
            <a:pPr marL="342900" lvl="0" indent="-342900">
              <a:buFont typeface="Arial" panose="020B0604020202020204" pitchFamily="34" charset="0"/>
              <a:buChar char="•"/>
            </a:pPr>
            <a:r>
              <a:rPr lang="en-GB" sz="2000" dirty="0">
                <a:latin typeface="Comic Sans MS" panose="030F0902030302020204" pitchFamily="66" charset="0"/>
              </a:rPr>
              <a:t>Identify, weigh or measure quantities and amounts in the kitchen or in recipes.</a:t>
            </a:r>
          </a:p>
          <a:p>
            <a:pPr marL="342900" lvl="0" indent="-342900">
              <a:buFont typeface="Arial" panose="020B0604020202020204" pitchFamily="34" charset="0"/>
              <a:buChar char="•"/>
            </a:pPr>
            <a:r>
              <a:rPr lang="en-GB" sz="2000" dirty="0">
                <a:latin typeface="Comic Sans MS" panose="030F0902030302020204" pitchFamily="66" charset="0"/>
              </a:rPr>
              <a:t>Play games involving numbers or logic, such as dominoes, card games, draughts or chess.</a:t>
            </a:r>
            <a:endParaRPr lang="en-US" sz="2800" dirty="0"/>
          </a:p>
        </p:txBody>
      </p:sp>
    </p:spTree>
    <p:extLst>
      <p:ext uri="{BB962C8B-B14F-4D97-AF65-F5344CB8AC3E}">
        <p14:creationId xmlns:p14="http://schemas.microsoft.com/office/powerpoint/2010/main" val="133798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fade">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fade">
                                      <p:cBhvr>
                                        <p:cTn id="32" dur="500"/>
                                        <p:tgtEl>
                                          <p:spTgt spid="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xEl>
                                              <p:pRg st="8" end="8"/>
                                            </p:txEl>
                                          </p:spTgt>
                                        </p:tgtEl>
                                        <p:attrNameLst>
                                          <p:attrName>style.visibility</p:attrName>
                                        </p:attrNameLst>
                                      </p:cBhvr>
                                      <p:to>
                                        <p:strVal val="visible"/>
                                      </p:to>
                                    </p:set>
                                    <p:animEffect transition="in" filter="fade">
                                      <p:cBhvr>
                                        <p:cTn id="42"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F9DD902-4130-B442-88ED-343AC92C84A6}"/>
              </a:ext>
            </a:extLst>
          </p:cNvPr>
          <p:cNvSpPr>
            <a:spLocks noGrp="1"/>
          </p:cNvSpPr>
          <p:nvPr>
            <p:ph type="sldNum" sz="quarter" idx="12"/>
          </p:nvPr>
        </p:nvSpPr>
        <p:spPr/>
        <p:txBody>
          <a:bodyPr/>
          <a:lstStyle/>
          <a:p>
            <a:fld id="{98C0CDE5-970C-4CC4-BF43-0DA127E73E82}" type="slidenum">
              <a:rPr lang="ru-RU" smtClean="0"/>
              <a:t>14</a:t>
            </a:fld>
            <a:endParaRPr lang="ru-RU" dirty="0"/>
          </a:p>
        </p:txBody>
      </p:sp>
      <p:sp>
        <p:nvSpPr>
          <p:cNvPr id="7" name="Title 3">
            <a:extLst>
              <a:ext uri="{FF2B5EF4-FFF2-40B4-BE49-F238E27FC236}">
                <a16:creationId xmlns:a16="http://schemas.microsoft.com/office/drawing/2014/main" id="{FDC69AA9-6081-854E-9431-52C9C2F31641}"/>
              </a:ext>
            </a:extLst>
          </p:cNvPr>
          <p:cNvSpPr>
            <a:spLocks noGrp="1"/>
          </p:cNvSpPr>
          <p:nvPr>
            <p:ph type="title"/>
          </p:nvPr>
        </p:nvSpPr>
        <p:spPr>
          <a:xfrm rot="-360000">
            <a:off x="-15295" y="887418"/>
            <a:ext cx="4816220" cy="1061509"/>
          </a:xfrm>
        </p:spPr>
        <p:txBody>
          <a:bodyPr>
            <a:normAutofit fontScale="90000"/>
          </a:bodyPr>
          <a:lstStyle/>
          <a:p>
            <a:r>
              <a:rPr lang="en-US" dirty="0"/>
              <a:t>How can you help your child prepare?</a:t>
            </a:r>
            <a:endParaRPr lang="ru-RU" dirty="0"/>
          </a:p>
        </p:txBody>
      </p:sp>
      <p:sp>
        <p:nvSpPr>
          <p:cNvPr id="6" name="TextBox 5">
            <a:extLst>
              <a:ext uri="{FF2B5EF4-FFF2-40B4-BE49-F238E27FC236}">
                <a16:creationId xmlns:a16="http://schemas.microsoft.com/office/drawing/2014/main" id="{43D014B3-FA82-654D-9CAE-D505D18C4180}"/>
              </a:ext>
            </a:extLst>
          </p:cNvPr>
          <p:cNvSpPr txBox="1"/>
          <p:nvPr/>
        </p:nvSpPr>
        <p:spPr>
          <a:xfrm>
            <a:off x="386000" y="2197736"/>
            <a:ext cx="11389311" cy="4052776"/>
          </a:xfrm>
          <a:prstGeom prst="rect">
            <a:avLst/>
          </a:prstGeom>
          <a:noFill/>
        </p:spPr>
        <p:txBody>
          <a:bodyPr wrap="square">
            <a:spAutoFit/>
          </a:bodyPr>
          <a:lstStyle/>
          <a:p>
            <a:pPr lvl="0">
              <a:lnSpc>
                <a:spcPct val="107000"/>
              </a:lnSpc>
              <a:spcAft>
                <a:spcPts val="800"/>
              </a:spcAft>
              <a:tabLst>
                <a:tab pos="457200" algn="l"/>
              </a:tabLst>
            </a:pPr>
            <a:r>
              <a:rPr lang="en-GB" sz="2800" b="1" u="sng" dirty="0">
                <a:effectLst/>
                <a:latin typeface="Comic Sans MS" panose="030F0902030302020204" pitchFamily="66" charset="0"/>
                <a:ea typeface="Calibri" panose="020F0502020204030204" pitchFamily="34" charset="0"/>
                <a:cs typeface="Times New Roman" panose="02020603050405020304" pitchFamily="18" charset="0"/>
              </a:rPr>
              <a:t>Generally:</a:t>
            </a:r>
          </a:p>
          <a:p>
            <a:pPr lvl="0">
              <a:lnSpc>
                <a:spcPct val="107000"/>
              </a:lnSpc>
              <a:spcAft>
                <a:spcPts val="800"/>
              </a:spcAft>
              <a:tabLst>
                <a:tab pos="457200" algn="l"/>
              </a:tabLst>
            </a:pPr>
            <a:endParaRPr lang="en-GB" sz="1000" u="sng" dirty="0">
              <a:effectLst/>
              <a:latin typeface="Comic Sans MS" panose="030F0902030302020204" pitchFamily="66"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2000" dirty="0">
                <a:effectLst/>
                <a:latin typeface="Comic Sans MS" panose="030F0902030302020204" pitchFamily="66" charset="0"/>
                <a:ea typeface="Calibri" panose="020F0502020204030204" pitchFamily="34" charset="0"/>
                <a:cs typeface="Times New Roman" panose="02020603050405020304" pitchFamily="18" charset="0"/>
              </a:rPr>
              <a:t>First and foremost, support and reassure your child that there is nothing to worry about and that they should always just try their best. Praise and encourage!</a:t>
            </a:r>
          </a:p>
          <a:p>
            <a:pPr marL="342900" lvl="0" indent="-342900">
              <a:lnSpc>
                <a:spcPct val="107000"/>
              </a:lnSpc>
              <a:spcAft>
                <a:spcPts val="800"/>
              </a:spcAft>
              <a:buFont typeface="Arial" panose="020B0604020202020204" pitchFamily="34" charset="0"/>
              <a:buChar char="•"/>
              <a:tabLst>
                <a:tab pos="457200" algn="l"/>
              </a:tabLst>
            </a:pPr>
            <a:r>
              <a:rPr lang="en-GB" sz="2000" dirty="0">
                <a:effectLst/>
                <a:latin typeface="Comic Sans MS" panose="030F0902030302020204" pitchFamily="66" charset="0"/>
                <a:ea typeface="Calibri" panose="020F0502020204030204" pitchFamily="34" charset="0"/>
                <a:cs typeface="Times New Roman" panose="02020603050405020304" pitchFamily="18" charset="0"/>
              </a:rPr>
              <a:t>Ensure your child has the best possible attendance at school.</a:t>
            </a:r>
          </a:p>
          <a:p>
            <a:pPr marL="342900" lvl="0" indent="-342900">
              <a:lnSpc>
                <a:spcPct val="107000"/>
              </a:lnSpc>
              <a:spcAft>
                <a:spcPts val="800"/>
              </a:spcAft>
              <a:buFont typeface="Arial" panose="020B0604020202020204" pitchFamily="34" charset="0"/>
              <a:buChar char="•"/>
              <a:tabLst>
                <a:tab pos="457200" algn="l"/>
              </a:tabLst>
            </a:pPr>
            <a:r>
              <a:rPr lang="en-GB" sz="2000" dirty="0">
                <a:effectLst/>
                <a:latin typeface="Comic Sans MS" panose="030F0902030302020204" pitchFamily="66" charset="0"/>
                <a:ea typeface="Calibri" panose="020F0502020204030204" pitchFamily="34" charset="0"/>
                <a:cs typeface="Times New Roman" panose="02020603050405020304" pitchFamily="18" charset="0"/>
              </a:rPr>
              <a:t>Support your child with any homework tasks.</a:t>
            </a:r>
          </a:p>
          <a:p>
            <a:pPr marL="342900" lvl="0" indent="-342900">
              <a:lnSpc>
                <a:spcPct val="107000"/>
              </a:lnSpc>
              <a:spcAft>
                <a:spcPts val="800"/>
              </a:spcAft>
              <a:buFont typeface="Arial" panose="020B0604020202020204" pitchFamily="34" charset="0"/>
              <a:buChar char="•"/>
              <a:tabLst>
                <a:tab pos="457200" algn="l"/>
              </a:tabLst>
            </a:pPr>
            <a:r>
              <a:rPr lang="en-GB" sz="2000" dirty="0">
                <a:effectLst/>
                <a:latin typeface="Comic Sans MS" panose="030F0902030302020204" pitchFamily="66" charset="0"/>
                <a:ea typeface="Calibri" panose="020F0502020204030204" pitchFamily="34" charset="0"/>
                <a:cs typeface="Times New Roman" panose="02020603050405020304" pitchFamily="18" charset="0"/>
              </a:rPr>
              <a:t>Reading, spelling and arithmetic (e.g. times tables) are always good to practise.</a:t>
            </a:r>
          </a:p>
          <a:p>
            <a:pPr marL="342900" lvl="0" indent="-342900">
              <a:lnSpc>
                <a:spcPct val="107000"/>
              </a:lnSpc>
              <a:spcAft>
                <a:spcPts val="800"/>
              </a:spcAft>
              <a:buFont typeface="Arial" panose="020B0604020202020204" pitchFamily="34" charset="0"/>
              <a:buChar char="•"/>
              <a:tabLst>
                <a:tab pos="457200" algn="l"/>
              </a:tabLst>
            </a:pPr>
            <a:r>
              <a:rPr lang="en-GB" sz="2000" dirty="0">
                <a:effectLst/>
                <a:latin typeface="Comic Sans MS" panose="030F0902030302020204" pitchFamily="66" charset="0"/>
                <a:ea typeface="Calibri" panose="020F0502020204030204" pitchFamily="34" charset="0"/>
                <a:cs typeface="Times New Roman" panose="02020603050405020304" pitchFamily="18" charset="0"/>
              </a:rPr>
              <a:t>Talk to your child about what they have learnt at school and what book(s) they are reading (the character, the plot, their opinion).</a:t>
            </a:r>
          </a:p>
          <a:p>
            <a:pPr marL="342900" lvl="0" indent="-342900">
              <a:lnSpc>
                <a:spcPct val="107000"/>
              </a:lnSpc>
              <a:spcAft>
                <a:spcPts val="800"/>
              </a:spcAft>
              <a:buFont typeface="Arial" panose="020B0604020202020204" pitchFamily="34" charset="0"/>
              <a:buChar char="•"/>
              <a:tabLst>
                <a:tab pos="457200" algn="l"/>
              </a:tabLst>
            </a:pPr>
            <a:r>
              <a:rPr lang="en-GB" sz="2000" dirty="0">
                <a:effectLst/>
                <a:latin typeface="Comic Sans MS" panose="030F0902030302020204" pitchFamily="66" charset="0"/>
                <a:ea typeface="Calibri" panose="020F0502020204030204" pitchFamily="34" charset="0"/>
                <a:cs typeface="Times New Roman" panose="02020603050405020304" pitchFamily="18" charset="0"/>
              </a:rPr>
              <a:t>Make sure your child has a good sleep and healthy breakfast every morning!</a:t>
            </a:r>
          </a:p>
        </p:txBody>
      </p:sp>
    </p:spTree>
    <p:extLst>
      <p:ext uri="{BB962C8B-B14F-4D97-AF65-F5344CB8AC3E}">
        <p14:creationId xmlns:p14="http://schemas.microsoft.com/office/powerpoint/2010/main" val="310349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 calcmode="lin" valueType="num">
                                      <p:cBhvr additive="base">
                                        <p:cTn id="1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anim calcmode="lin" valueType="num">
                                      <p:cBhvr additive="base">
                                        <p:cTn id="2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anim calcmode="lin" valueType="num">
                                      <p:cBhvr additive="base">
                                        <p:cTn id="31"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anim calcmode="lin" valueType="num">
                                      <p:cBhvr additive="base">
                                        <p:cTn id="37"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6" presetClass="emph" presetSubtype="0" fill="hold" nodeType="clickEffect">
                                  <p:stCondLst>
                                    <p:cond delay="0"/>
                                  </p:stCondLst>
                                  <p:childTnLst>
                                    <p:animScale>
                                      <p:cBhvr>
                                        <p:cTn id="42" dur="2000" fill="hold"/>
                                        <p:tgtEl>
                                          <p:spTgt spid="6">
                                            <p:txEl>
                                              <p:pRg st="7" end="7"/>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a:lstStyle/>
          <a:p>
            <a:r>
              <a:rPr lang="en-US" dirty="0"/>
              <a:t>Thank You!</a:t>
            </a:r>
            <a:endParaRPr lang="ru-RU" dirty="0"/>
          </a:p>
        </p:txBody>
      </p:sp>
      <p:pic>
        <p:nvPicPr>
          <p:cNvPr id="11" name="Picture Placeholder 23" descr="A picture containing sky, outdoor, person, woman&#10;&#10;Description automatically generated">
            <a:extLst>
              <a:ext uri="{FF2B5EF4-FFF2-40B4-BE49-F238E27FC236}">
                <a16:creationId xmlns:a16="http://schemas.microsoft.com/office/drawing/2014/main" id="{059F6EE1-29E8-46FC-ACF6-66AD8380D4B2}"/>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412784" y="1566064"/>
            <a:ext cx="4948037" cy="4220558"/>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p:spPr>
      </p:pic>
    </p:spTree>
    <p:extLst>
      <p:ext uri="{BB962C8B-B14F-4D97-AF65-F5344CB8AC3E}">
        <p14:creationId xmlns:p14="http://schemas.microsoft.com/office/powerpoint/2010/main" val="1923331524"/>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onBusiness Presentation Layout_Elementary_MO - v4.potx" id="{4DC39F4E-E9E8-4D22-BDE0-044CC575188F}" vid="{A1165295-B50A-4F62-B2CC-94F4F7BF07C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Elementary school presentation</Template>
  <TotalTime>0</TotalTime>
  <Words>1080</Words>
  <Application>Microsoft Office PowerPoint</Application>
  <PresentationFormat>Widescreen</PresentationFormat>
  <Paragraphs>128</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KS1 SATs</vt:lpstr>
      <vt:lpstr>What are Sats?</vt:lpstr>
      <vt:lpstr>An outline of the tests</vt:lpstr>
      <vt:lpstr>Reading</vt:lpstr>
      <vt:lpstr>English – Reading Paper 1 Example Page</vt:lpstr>
      <vt:lpstr>English – Reading Paper 2 Example Pages</vt:lpstr>
      <vt:lpstr>Maths</vt:lpstr>
      <vt:lpstr>Maths</vt:lpstr>
      <vt:lpstr>Maths Paper 1 Example Pages (Arithmetic)</vt:lpstr>
      <vt:lpstr>Teacher assessment/results.</vt:lpstr>
      <vt:lpstr>Age Related Expectations</vt:lpstr>
      <vt:lpstr>How can you help your child prepare?</vt:lpstr>
      <vt:lpstr>How can you help your child prepare?</vt:lpstr>
      <vt:lpstr>How can you help your child prepare?</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KS1 SATs</dc:title>
  <dc:creator/>
  <cp:lastModifiedBy/>
  <cp:revision>2</cp:revision>
  <dcterms:created xsi:type="dcterms:W3CDTF">2018-11-18T22:15:54Z</dcterms:created>
  <dcterms:modified xsi:type="dcterms:W3CDTF">2022-03-22T13:59:03Z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2018-08-01T18:51:16.8781335Z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ies>
</file>